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5143500" type="screen16x9"/>
  <p:notesSz cx="6858000" cy="9144000"/>
  <p:embeddedFontLst>
    <p:embeddedFont>
      <p:font typeface="Open Sans" panose="020B0606030504020204" pitchFamily="34" charset="0"/>
      <p:regular r:id="rId66"/>
      <p:bold r:id="rId67"/>
      <p:italic r:id="rId68"/>
      <p:boldItalic r:id="rId69"/>
    </p:embeddedFont>
    <p:embeddedFont>
      <p:font typeface="PT Sans Narrow" panose="020B0506020203020204" pitchFamily="34" charset="0"/>
      <p:regular r:id="rId70"/>
      <p:bold r:id="rId71"/>
    </p:embeddedFont>
    <p:embeddedFont>
      <p:font typeface="Roboto Mono" pitchFamily="49"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6"/>
    <p:restoredTop sz="80923"/>
  </p:normalViewPr>
  <p:slideViewPr>
    <p:cSldViewPr snapToGrid="0">
      <p:cViewPr varScale="1">
        <p:scale>
          <a:sx n="165" d="100"/>
          <a:sy n="165" d="100"/>
        </p:scale>
        <p:origin x="72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5c9eec45a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5c9eec45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5bdbfdc4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5bdbfdc4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b9cdec6ff3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b9cdec6ff3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Write a 3-paragraph essay about {Topic}. Please use a professional tone. </a:t>
            </a:r>
            <a:r>
              <a:rPr lang="zh-CN" altLang="en-US" dirty="0"/>
              <a:t>写一篇关于</a:t>
            </a:r>
            <a:r>
              <a:rPr lang="en-US" altLang="zh-CN" dirty="0"/>
              <a:t>{</a:t>
            </a:r>
            <a:r>
              <a:rPr lang="en" dirty="0"/>
              <a:t>Topic}</a:t>
            </a:r>
            <a:r>
              <a:rPr lang="zh-CN" altLang="en-US" dirty="0"/>
              <a:t>的三段文章。请使用专业的语气。</a:t>
            </a:r>
            <a:endParaRPr lang="en-US" altLang="zh-CN" dirty="0"/>
          </a:p>
          <a:p>
            <a:pPr marL="0" lvl="0" indent="0" algn="l" rtl="0">
              <a:spcBef>
                <a:spcPts val="0"/>
              </a:spcBef>
              <a:spcAft>
                <a:spcPts val="0"/>
              </a:spcAft>
              <a:buNone/>
            </a:pPr>
            <a:r>
              <a:rPr lang="en" dirty="0"/>
              <a:t>You are a perfect writer. Please write an essay about {Topic}. </a:t>
            </a:r>
            <a:r>
              <a:rPr lang="zh-CN" altLang="en-US" dirty="0"/>
              <a:t>你是一个完美的作家。请写一篇关于</a:t>
            </a:r>
            <a:r>
              <a:rPr lang="en-US" altLang="zh-CN" dirty="0"/>
              <a:t>{</a:t>
            </a:r>
            <a:r>
              <a:rPr lang="zh-CN" altLang="en-US" dirty="0"/>
              <a:t>主题</a:t>
            </a:r>
            <a:r>
              <a:rPr lang="en-US" altLang="zh-CN" dirty="0"/>
              <a:t>}</a:t>
            </a:r>
            <a:r>
              <a:rPr lang="zh-CN" altLang="en-US" dirty="0"/>
              <a:t>的文章。</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de9497875_4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bde9497875_4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expect you use generative models to complete this assignment, </a:t>
            </a:r>
            <a:r>
              <a:rPr lang="zh-CN" altLang="en-US" dirty="0"/>
              <a:t>我们希望你们用生成模型来完成这个作业，</a:t>
            </a:r>
          </a:p>
          <a:p>
            <a:pPr marL="0" lvl="0" indent="0" algn="l" rtl="0">
              <a:spcBef>
                <a:spcPts val="0"/>
              </a:spcBef>
              <a:spcAft>
                <a:spcPts val="0"/>
              </a:spcAft>
              <a:buNone/>
            </a:pPr>
            <a:r>
              <a:rPr lang="en" dirty="0"/>
              <a:t>although it is permissible if you prefer to compose them manually </a:t>
            </a:r>
            <a:r>
              <a:rPr lang="zh-CN" altLang="en-US" dirty="0"/>
              <a:t>尽管如果您喜欢手动组合它们也是允许的</a:t>
            </a:r>
          </a:p>
          <a:p>
            <a:pPr marL="0" lvl="0" indent="0" algn="l" rtl="0">
              <a:spcBef>
                <a:spcPts val="0"/>
              </a:spcBef>
              <a:spcAft>
                <a:spcPts val="0"/>
              </a:spcAft>
              <a:buNone/>
            </a:pPr>
            <a:r>
              <a:rPr lang="en" dirty="0"/>
              <a:t>Editing the generated essays is allowed </a:t>
            </a:r>
            <a:r>
              <a:rPr lang="zh-CN" altLang="en-US" dirty="0"/>
              <a:t>允许编辑生成的文章</a:t>
            </a:r>
          </a:p>
          <a:p>
            <a:pPr marL="0" lvl="0" indent="0" algn="l" rtl="0">
              <a:spcBef>
                <a:spcPts val="0"/>
              </a:spcBef>
              <a:spcAft>
                <a:spcPts val="0"/>
              </a:spcAft>
              <a:buNone/>
            </a:pPr>
            <a:r>
              <a:rPr lang="en" dirty="0"/>
              <a:t>Editing the essays that you wrote with AI is allowed </a:t>
            </a:r>
            <a:r>
              <a:rPr lang="zh-CN" altLang="en-US"/>
              <a:t>允许用人工智能编辑你写的文章</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d0f77162b_1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bd0f77162b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b068d99bd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b068d99bd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b068d99bd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b068d99bd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669286807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669286807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bde9497875_4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bde9497875_4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bde9497875_4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bde9497875_4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bde9497875_4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bde9497875_4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86eacee1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86eacee1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bde9497875_4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bde9497875_4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bde9497875_4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bde9497875_4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bde9497875_4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bde9497875_4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bd0f77162b_1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bd0f77162b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bde9497875_4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bde9497875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bd0f77162b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bd0f77162b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bde9497875_4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bde9497875_4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bde9497875_4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bde9497875_4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bde9497875_4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bde9497875_4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bde9497875_4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bde9497875_4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ae190ac5c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ae190ac5c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bd0f77162b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bd0f77162b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bde9497875_4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bde9497875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bde9497875_4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bde9497875_4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bde9497875_4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bde9497875_4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65c9eec45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65c9eec45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bde9497875_4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bde9497875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b068d99bd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b068d99bd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bd0f77162b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bd0f77162b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bde9497875_4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bde9497875_4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b9cdec6ff3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b9cdec6ff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65bdbfdc4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65bdbfdc4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two parts in this assignment: Writing essays and judging the essays </a:t>
            </a:r>
            <a:r>
              <a:rPr lang="zh-CN" altLang="en-US" dirty="0"/>
              <a:t>这项作业分为两部分：撰写论文和评判论文</a:t>
            </a:r>
          </a:p>
          <a:p>
            <a:pPr marL="0" lvl="0" indent="0" algn="l" rtl="0">
              <a:spcBef>
                <a:spcPts val="0"/>
              </a:spcBef>
              <a:spcAft>
                <a:spcPts val="0"/>
              </a:spcAft>
              <a:buNone/>
            </a:pPr>
            <a:r>
              <a:rPr lang="en" dirty="0"/>
              <a:t>You will use AI models to generate two essays </a:t>
            </a:r>
            <a:r>
              <a:rPr lang="zh-CN" altLang="en-US" dirty="0"/>
              <a:t>你将使用 </a:t>
            </a:r>
            <a:r>
              <a:rPr lang="en" dirty="0"/>
              <a:t>AI </a:t>
            </a:r>
            <a:r>
              <a:rPr lang="zh-CN" altLang="en-US" dirty="0"/>
              <a:t>模型生成两篇论文</a:t>
            </a:r>
          </a:p>
          <a:p>
            <a:pPr marL="0" lvl="0" indent="0" algn="l" rtl="0">
              <a:spcBef>
                <a:spcPts val="0"/>
              </a:spcBef>
              <a:spcAft>
                <a:spcPts val="0"/>
              </a:spcAft>
              <a:buNone/>
            </a:pPr>
            <a:r>
              <a:rPr lang="en" dirty="0"/>
              <a:t>You will use AI models to evaluate the essays </a:t>
            </a:r>
            <a:r>
              <a:rPr lang="zh-CN" altLang="en-US" dirty="0"/>
              <a:t>你将使用 </a:t>
            </a:r>
            <a:r>
              <a:rPr lang="en" dirty="0"/>
              <a:t>AI </a:t>
            </a:r>
            <a:r>
              <a:rPr lang="zh-CN" altLang="en-US"/>
              <a:t>模型评估论文</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bd0f77162b_1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bd0f77162b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b9cdec6ff3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b9cdec6ff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bde9497875_4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bde9497875_4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bd0f77162b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bd0f77162b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bd0f77162b_1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bd0f77162b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696b89aa42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696b89aa4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b9cdec6ff3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b9cdec6ff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bd0f77162b_1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bd0f77162b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bde9497875_4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bde9497875_4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bd0f77162b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bd0f77162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bcab968d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bcab968d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bde9497875_4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bde9497875_4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66f01b995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66f01b995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bd0f77162b_1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bd0f77162b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696b89aa42_8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696b89aa42_8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b8ee9fbb2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b8ee9fbb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b8ee9fbb27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b8ee9fbb2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b8ee9fbb2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b8ee9fbb2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b8ee9fbb2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b8ee9fbb2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65c9eec45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65c9eec45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ae190ac5c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ae190ac5c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bcab968d3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bcab968d3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bd0f77162b_1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bd0f77162b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bd0f77162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bd0f77162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65c9eec45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65c9eec45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b9cdec6ff3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b9cdec6ff3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bd0f77162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bd0f77162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bde9497875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bde9497875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5bdbfdc4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65bdbfdc4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agree or disagree with the following statement? </a:t>
            </a:r>
            <a:r>
              <a:rPr lang="zh-CN" altLang="en-US" dirty="0"/>
              <a:t>你是否同意以下说法？</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a:t>Artificial Intelligence will eventually replace humans in most areas of work in the future world </a:t>
            </a:r>
            <a:r>
              <a:rPr lang="zh-CN" altLang="en-US" dirty="0"/>
              <a:t>在未来的世界里，人工智能最终将在大多数工作领域取代人类</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 dirty="0"/>
              <a:t>Write an English essay with around 300 words to express your stance with specific reasons and examples to support your answer </a:t>
            </a:r>
            <a:r>
              <a:rPr lang="zh-CN" altLang="en-US" dirty="0"/>
              <a:t>写一篇</a:t>
            </a:r>
            <a:r>
              <a:rPr lang="en-US" altLang="zh-CN" dirty="0"/>
              <a:t>300</a:t>
            </a:r>
            <a:r>
              <a:rPr lang="zh-CN" altLang="en-US" dirty="0"/>
              <a:t>字左右的英语短文，用具体的理由和例子来支持你的答案</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tu-gen-ai-2024-spring-ta@googlegroup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eec.edu.tw/files/file_pool/1/0O021612121259980745/07-113%E5%AD%B8%E6%B8%AC%E5%9C%8B%E5%AF%AB%E8%A9%A6%E9%A1%8C.pdf#page=3"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hat.openai.com/auth/logi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bing" TargetMode="External"/><Relationship Id="rId3" Type="http://schemas.openxmlformats.org/officeDocument/2006/relationships/hyperlink" Target="https://cool.ntu.edu.tw/courses/33749/discussion_topics/266730" TargetMode="External"/><Relationship Id="rId7" Type="http://schemas.openxmlformats.org/officeDocument/2006/relationships/hyperlink" Target="https://gemini.google.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claude.ai/login" TargetMode="External"/><Relationship Id="rId5" Type="http://schemas.openxmlformats.org/officeDocument/2006/relationships/hyperlink" Target="https://chat.openai.com/auth/login" TargetMode="External"/><Relationship Id="rId4" Type="http://schemas.openxmlformats.org/officeDocument/2006/relationships/hyperlink" Target="https://dvcbot.ne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vcbot.ne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g"/></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rive.google.com/file/d/1RwNoBbW6awLLdqED0VSUBo29_b4LI0bA/view?usp=sharing"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drive.google.com/file/d/1QwunK4j3dHaXykDY-QVFG3PHNhnlBm8T/view?usp=sharin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cool.ntu.edu.tw/courses/33749/discussion_topics/266730"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hyperlink" Target="mailto:ntu-gen-ai-2024-spring-ta@googlegroups.com"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zh-TW"/>
              <a:t>GenAI HW2</a:t>
            </a:r>
            <a:br>
              <a:rPr lang="zh-TW"/>
            </a:br>
            <a:r>
              <a:rPr lang="zh-TW"/>
              <a:t>都是AI的作文比賽</a:t>
            </a:r>
            <a:endParaRPr/>
          </a:p>
        </p:txBody>
      </p:sp>
      <p:sp>
        <p:nvSpPr>
          <p:cNvPr id="67" name="Google Shape;67;p13"/>
          <p:cNvSpPr txBox="1">
            <a:spLocks noGrp="1"/>
          </p:cNvSpPr>
          <p:nvPr>
            <p:ph type="subTitle" idx="1"/>
          </p:nvPr>
        </p:nvSpPr>
        <p:spPr>
          <a:xfrm>
            <a:off x="2137250" y="2946203"/>
            <a:ext cx="4870500" cy="1022400"/>
          </a:xfrm>
          <a:prstGeom prst="rect">
            <a:avLst/>
          </a:prstGeom>
        </p:spPr>
        <p:txBody>
          <a:bodyPr spcFirstLastPara="1" wrap="square" lIns="91425" tIns="91425" rIns="91425" bIns="91425" anchor="t" anchorCtr="0">
            <a:normAutofit fontScale="92500" lnSpcReduction="20000"/>
          </a:bodyPr>
          <a:lstStyle/>
          <a:p>
            <a:pPr marL="0" lvl="0" indent="0" algn="ctr" rtl="0">
              <a:lnSpc>
                <a:spcPct val="80000"/>
              </a:lnSpc>
              <a:spcBef>
                <a:spcPts val="0"/>
              </a:spcBef>
              <a:spcAft>
                <a:spcPts val="0"/>
              </a:spcAft>
              <a:buNone/>
            </a:pPr>
            <a:r>
              <a:rPr lang="zh-TW" sz="1900"/>
              <a:t>TA: 陳瑋智、謝承修、呂俐君 </a:t>
            </a:r>
            <a:endParaRPr sz="1900" b="1">
              <a:solidFill>
                <a:srgbClr val="FF0000"/>
              </a:solidFill>
            </a:endParaRPr>
          </a:p>
          <a:p>
            <a:pPr marL="0" lvl="0" indent="0" algn="ctr" rtl="0">
              <a:lnSpc>
                <a:spcPct val="80000"/>
              </a:lnSpc>
              <a:spcBef>
                <a:spcPts val="0"/>
              </a:spcBef>
              <a:spcAft>
                <a:spcPts val="0"/>
              </a:spcAft>
              <a:buNone/>
            </a:pPr>
            <a:br>
              <a:rPr lang="zh-TW" sz="1900"/>
            </a:br>
            <a:r>
              <a:rPr lang="zh-TW" sz="1690" u="sng">
                <a:solidFill>
                  <a:schemeClr val="hlink"/>
                </a:solidFill>
                <a:highlight>
                  <a:schemeClr val="lt1"/>
                </a:highlight>
                <a:latin typeface="Arial"/>
                <a:ea typeface="Arial"/>
                <a:cs typeface="Arial"/>
                <a:sym typeface="Arial"/>
                <a:hlinkClick r:id="rId3"/>
              </a:rPr>
              <a:t>ntu-gen-ai-2024-spring-ta@googlegroups.com</a:t>
            </a:r>
            <a:endParaRPr sz="2440">
              <a:highlight>
                <a:schemeClr val="lt1"/>
              </a:highlight>
            </a:endParaRPr>
          </a:p>
          <a:p>
            <a:pPr marL="0" lvl="0" indent="0" algn="ctr" rtl="0">
              <a:lnSpc>
                <a:spcPct val="80000"/>
              </a:lnSpc>
              <a:spcBef>
                <a:spcPts val="0"/>
              </a:spcBef>
              <a:spcAft>
                <a:spcPts val="0"/>
              </a:spcAft>
              <a:buNone/>
            </a:pPr>
            <a:endParaRPr sz="1900">
              <a:highlight>
                <a:schemeClr val="lt1"/>
              </a:highlight>
            </a:endParaRPr>
          </a:p>
          <a:p>
            <a:pPr marL="0" lvl="0" indent="0" algn="ctr" rtl="0">
              <a:lnSpc>
                <a:spcPct val="80000"/>
              </a:lnSpc>
              <a:spcBef>
                <a:spcPts val="0"/>
              </a:spcBef>
              <a:spcAft>
                <a:spcPts val="0"/>
              </a:spcAft>
              <a:buNone/>
            </a:pPr>
            <a:r>
              <a:rPr lang="zh-TW" sz="1900">
                <a:highlight>
                  <a:schemeClr val="lt1"/>
                </a:highlight>
              </a:rPr>
              <a:t>Deadline: </a:t>
            </a:r>
            <a:r>
              <a:rPr lang="zh-TW" sz="1900">
                <a:solidFill>
                  <a:srgbClr val="FF0000"/>
                </a:solidFill>
                <a:highlight>
                  <a:schemeClr val="lt1"/>
                </a:highlight>
              </a:rPr>
              <a:t>2024/03/21 23:59:59 (UTC+8)</a:t>
            </a:r>
            <a:r>
              <a:rPr lang="zh-TW" sz="1900">
                <a:highlight>
                  <a:schemeClr val="lt1"/>
                </a:highlight>
              </a:rPr>
              <a:t> </a:t>
            </a:r>
            <a:endParaRPr sz="1900">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457200" lvl="0" indent="-434340" algn="l" rtl="0">
              <a:spcBef>
                <a:spcPts val="0"/>
              </a:spcBef>
              <a:spcAft>
                <a:spcPts val="0"/>
              </a:spcAft>
              <a:buSzPct val="100000"/>
              <a:buAutoNum type="romanUcPeriod" startAt="2"/>
            </a:pPr>
            <a:r>
              <a:rPr lang="zh-TW"/>
              <a:t>Short Essay Writing — Mandarin</a:t>
            </a:r>
            <a:endParaRPr/>
          </a:p>
        </p:txBody>
      </p:sp>
      <p:sp>
        <p:nvSpPr>
          <p:cNvPr id="174" name="Google Shape;174;p2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zh-TW"/>
              <a:t>參考 </a:t>
            </a:r>
            <a:r>
              <a:rPr lang="zh-TW" u="sng">
                <a:solidFill>
                  <a:schemeClr val="hlink"/>
                </a:solidFill>
                <a:hlinkClick r:id="rId3"/>
              </a:rPr>
              <a:t>113學年度學科能力測驗試題 國語文寫作能力測驗 第二部分</a:t>
            </a:r>
            <a:r>
              <a:rPr lang="zh-TW"/>
              <a:t> 所附的文章，</a:t>
            </a:r>
            <a:endParaRPr/>
          </a:p>
          <a:p>
            <a:pPr marL="0" lvl="0" indent="0" algn="l" rtl="0">
              <a:lnSpc>
                <a:spcPct val="150000"/>
              </a:lnSpc>
              <a:spcBef>
                <a:spcPts val="1200"/>
              </a:spcBef>
              <a:spcAft>
                <a:spcPts val="0"/>
              </a:spcAft>
              <a:buNone/>
            </a:pPr>
            <a:r>
              <a:rPr lang="zh-TW"/>
              <a:t>請以「</a:t>
            </a:r>
            <a:r>
              <a:rPr lang="zh-TW" b="1" u="sng"/>
              <a:t>縫隙的聯想</a:t>
            </a:r>
            <a:r>
              <a:rPr lang="zh-TW"/>
              <a:t>」為題，撰寫一篇約五百字的</a:t>
            </a:r>
            <a:r>
              <a:rPr lang="zh-TW">
                <a:solidFill>
                  <a:srgbClr val="FF0000"/>
                </a:solidFill>
              </a:rPr>
              <a:t>繁體中文</a:t>
            </a:r>
            <a:r>
              <a:rPr lang="zh-TW"/>
              <a:t>文章，</a:t>
            </a:r>
            <a:endParaRPr/>
          </a:p>
          <a:p>
            <a:pPr marL="0" lvl="0" indent="0" algn="l" rtl="0">
              <a:lnSpc>
                <a:spcPct val="150000"/>
              </a:lnSpc>
              <a:spcBef>
                <a:spcPts val="1200"/>
              </a:spcBef>
              <a:spcAft>
                <a:spcPts val="1200"/>
              </a:spcAft>
              <a:buNone/>
            </a:pPr>
            <a:r>
              <a:rPr lang="zh-TW"/>
              <a:t>並結合生活經驗或見聞，書寫你的感思與體悟。</a:t>
            </a:r>
            <a:endParaRPr/>
          </a:p>
        </p:txBody>
      </p:sp>
      <p:sp>
        <p:nvSpPr>
          <p:cNvPr id="175" name="Google Shape;17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Sample Methods to Prompt AI</a:t>
            </a:r>
            <a:endParaRPr/>
          </a:p>
        </p:txBody>
      </p:sp>
      <p:sp>
        <p:nvSpPr>
          <p:cNvPr id="181" name="Google Shape;181;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b="1"/>
              <a:t>Directly use the task description:</a:t>
            </a:r>
            <a:br>
              <a:rPr lang="zh-TW" b="1"/>
            </a:br>
            <a:endParaRPr sz="2200" b="1"/>
          </a:p>
          <a:p>
            <a:pPr marL="457200" lvl="0" indent="-342900" algn="l" rtl="0">
              <a:lnSpc>
                <a:spcPct val="150000"/>
              </a:lnSpc>
              <a:spcBef>
                <a:spcPts val="0"/>
              </a:spcBef>
              <a:spcAft>
                <a:spcPts val="0"/>
              </a:spcAft>
              <a:buSzPts val="1800"/>
              <a:buChar char="●"/>
            </a:pPr>
            <a:r>
              <a:rPr lang="zh-TW" b="1"/>
              <a:t>Describe your needs:</a:t>
            </a:r>
            <a:br>
              <a:rPr lang="zh-TW" b="1"/>
            </a:br>
            <a:endParaRPr sz="2100" b="1"/>
          </a:p>
          <a:p>
            <a:pPr marL="457200" lvl="0" indent="-342900" algn="l" rtl="0">
              <a:lnSpc>
                <a:spcPct val="150000"/>
              </a:lnSpc>
              <a:spcBef>
                <a:spcPts val="0"/>
              </a:spcBef>
              <a:spcAft>
                <a:spcPts val="0"/>
              </a:spcAft>
              <a:buSzPts val="1800"/>
              <a:buChar char="●"/>
            </a:pPr>
            <a:r>
              <a:rPr lang="zh-TW" b="1"/>
              <a:t>Role-playing:</a:t>
            </a:r>
            <a:br>
              <a:rPr lang="zh-TW" b="1"/>
            </a:br>
            <a:endParaRPr sz="2400" b="1"/>
          </a:p>
          <a:p>
            <a:pPr marL="457200" lvl="0" indent="-342900" algn="l" rtl="0">
              <a:lnSpc>
                <a:spcPct val="150000"/>
              </a:lnSpc>
              <a:spcBef>
                <a:spcPts val="0"/>
              </a:spcBef>
              <a:spcAft>
                <a:spcPts val="0"/>
              </a:spcAft>
              <a:buSzPts val="1800"/>
              <a:buChar char="●"/>
            </a:pPr>
            <a:r>
              <a:rPr lang="zh-TW" b="1"/>
              <a:t>Any other creative prompts are welcome.</a:t>
            </a:r>
            <a:endParaRPr b="1"/>
          </a:p>
        </p:txBody>
      </p:sp>
      <p:sp>
        <p:nvSpPr>
          <p:cNvPr id="182" name="Google Shape;182;p23"/>
          <p:cNvSpPr/>
          <p:nvPr/>
        </p:nvSpPr>
        <p:spPr>
          <a:xfrm>
            <a:off x="905700" y="1725050"/>
            <a:ext cx="7436100" cy="451200"/>
          </a:xfrm>
          <a:prstGeom prst="roundRect">
            <a:avLst>
              <a:gd name="adj" fmla="val 16667"/>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chemeClr val="dk2"/>
                </a:solidFill>
                <a:latin typeface="Open Sans"/>
                <a:ea typeface="Open Sans"/>
                <a:cs typeface="Open Sans"/>
                <a:sym typeface="Open Sans"/>
              </a:rPr>
              <a:t>Write an essay with the topic {Topic}.</a:t>
            </a:r>
            <a:endParaRPr>
              <a:solidFill>
                <a:schemeClr val="dk2"/>
              </a:solidFill>
              <a:latin typeface="Open Sans"/>
              <a:ea typeface="Open Sans"/>
              <a:cs typeface="Open Sans"/>
              <a:sym typeface="Open Sans"/>
            </a:endParaRPr>
          </a:p>
        </p:txBody>
      </p:sp>
      <p:sp>
        <p:nvSpPr>
          <p:cNvPr id="183" name="Google Shape;183;p23"/>
          <p:cNvSpPr/>
          <p:nvPr/>
        </p:nvSpPr>
        <p:spPr>
          <a:xfrm>
            <a:off x="905700" y="2635250"/>
            <a:ext cx="7436100" cy="451200"/>
          </a:xfrm>
          <a:prstGeom prst="roundRect">
            <a:avLst>
              <a:gd name="adj" fmla="val 16667"/>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dirty="0">
                <a:solidFill>
                  <a:schemeClr val="dk2"/>
                </a:solidFill>
                <a:latin typeface="Open Sans"/>
                <a:ea typeface="Open Sans"/>
                <a:cs typeface="Open Sans"/>
                <a:sym typeface="Open Sans"/>
              </a:rPr>
              <a:t>Write a </a:t>
            </a:r>
            <a:r>
              <a:rPr lang="zh-TW" b="1" dirty="0">
                <a:solidFill>
                  <a:schemeClr val="dk2"/>
                </a:solidFill>
                <a:latin typeface="Open Sans"/>
                <a:ea typeface="Open Sans"/>
                <a:cs typeface="Open Sans"/>
                <a:sym typeface="Open Sans"/>
              </a:rPr>
              <a:t>3-paragraph </a:t>
            </a:r>
            <a:r>
              <a:rPr lang="zh-TW" dirty="0">
                <a:solidFill>
                  <a:schemeClr val="dk2"/>
                </a:solidFill>
                <a:latin typeface="Open Sans"/>
                <a:ea typeface="Open Sans"/>
                <a:cs typeface="Open Sans"/>
                <a:sym typeface="Open Sans"/>
              </a:rPr>
              <a:t>essay about {Topic}. Please use a </a:t>
            </a:r>
            <a:r>
              <a:rPr lang="zh-TW" b="1" dirty="0">
                <a:solidFill>
                  <a:schemeClr val="dk2"/>
                </a:solidFill>
                <a:latin typeface="Open Sans"/>
                <a:ea typeface="Open Sans"/>
                <a:cs typeface="Open Sans"/>
                <a:sym typeface="Open Sans"/>
              </a:rPr>
              <a:t>professional tone</a:t>
            </a:r>
            <a:r>
              <a:rPr lang="zh-TW" dirty="0">
                <a:solidFill>
                  <a:schemeClr val="dk2"/>
                </a:solidFill>
                <a:latin typeface="Open Sans"/>
                <a:ea typeface="Open Sans"/>
                <a:cs typeface="Open Sans"/>
                <a:sym typeface="Open Sans"/>
              </a:rPr>
              <a:t>.</a:t>
            </a:r>
            <a:endParaRPr dirty="0">
              <a:solidFill>
                <a:schemeClr val="dk2"/>
              </a:solidFill>
              <a:latin typeface="Open Sans"/>
              <a:ea typeface="Open Sans"/>
              <a:cs typeface="Open Sans"/>
              <a:sym typeface="Open Sans"/>
            </a:endParaRPr>
          </a:p>
        </p:txBody>
      </p:sp>
      <p:sp>
        <p:nvSpPr>
          <p:cNvPr id="184" name="Google Shape;184;p23"/>
          <p:cNvSpPr/>
          <p:nvPr/>
        </p:nvSpPr>
        <p:spPr>
          <a:xfrm>
            <a:off x="905700" y="3545450"/>
            <a:ext cx="7436100" cy="451200"/>
          </a:xfrm>
          <a:prstGeom prst="roundRect">
            <a:avLst>
              <a:gd name="adj" fmla="val 16667"/>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dirty="0">
                <a:solidFill>
                  <a:schemeClr val="dk2"/>
                </a:solidFill>
                <a:latin typeface="Open Sans"/>
                <a:ea typeface="Open Sans"/>
                <a:cs typeface="Open Sans"/>
                <a:sym typeface="Open Sans"/>
              </a:rPr>
              <a:t>You are a perfect writer. Please write an essay about {Topic}.</a:t>
            </a:r>
            <a:endParaRPr dirty="0">
              <a:solidFill>
                <a:schemeClr val="dk2"/>
              </a:solidFill>
              <a:latin typeface="Open Sans"/>
              <a:ea typeface="Open Sans"/>
              <a:cs typeface="Open Sans"/>
              <a:sym typeface="Open Sans"/>
            </a:endParaRPr>
          </a:p>
        </p:txBody>
      </p:sp>
      <p:sp>
        <p:nvSpPr>
          <p:cNvPr id="185" name="Google Shape;18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11</a:t>
            </a:fld>
            <a:endParaRPr/>
          </a:p>
        </p:txBody>
      </p:sp>
      <p:sp>
        <p:nvSpPr>
          <p:cNvPr id="186" name="Google Shape;186;p23"/>
          <p:cNvSpPr txBox="1">
            <a:spLocks noGrp="1"/>
          </p:cNvSpPr>
          <p:nvPr>
            <p:ph type="body" idx="1"/>
          </p:nvPr>
        </p:nvSpPr>
        <p:spPr>
          <a:xfrm>
            <a:off x="311700" y="4569275"/>
            <a:ext cx="8160900" cy="393600"/>
          </a:xfrm>
          <a:prstGeom prst="rect">
            <a:avLst/>
          </a:prstGeom>
        </p:spPr>
        <p:txBody>
          <a:bodyPr spcFirstLastPara="1" wrap="square" lIns="91425" tIns="91425" rIns="91425" bIns="91425" anchor="t" anchorCtr="0">
            <a:normAutofit/>
          </a:bodyPr>
          <a:lstStyle/>
          <a:p>
            <a:pPr marL="0" lvl="0" indent="0" algn="r" rtl="0">
              <a:lnSpc>
                <a:spcPct val="100000"/>
              </a:lnSpc>
              <a:spcBef>
                <a:spcPts val="0"/>
              </a:spcBef>
              <a:spcAft>
                <a:spcPts val="0"/>
              </a:spcAft>
              <a:buNone/>
            </a:pPr>
            <a:r>
              <a:rPr lang="zh-TW" sz="1200" u="sng">
                <a:solidFill>
                  <a:srgbClr val="000000"/>
                </a:solidFill>
                <a:latin typeface="Arial"/>
                <a:ea typeface="Arial"/>
                <a:cs typeface="Arial"/>
                <a:sym typeface="Arial"/>
              </a:rPr>
              <a:t>Replace {Topic} above with your chosen topic</a:t>
            </a:r>
            <a:endParaRPr sz="1400"/>
          </a:p>
        </p:txBody>
      </p:sp>
      <p:pic>
        <p:nvPicPr>
          <p:cNvPr id="187" name="Google Shape;187;p23"/>
          <p:cNvPicPr preferRelativeResize="0"/>
          <p:nvPr/>
        </p:nvPicPr>
        <p:blipFill>
          <a:blip r:embed="rId3">
            <a:alphaModFix/>
          </a:blip>
          <a:stretch>
            <a:fillRect/>
          </a:stretch>
        </p:blipFill>
        <p:spPr>
          <a:xfrm>
            <a:off x="4894375" y="4569275"/>
            <a:ext cx="393600" cy="39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Short Essay Writing</a:t>
            </a:r>
            <a:endParaRPr/>
          </a:p>
        </p:txBody>
      </p:sp>
      <p:sp>
        <p:nvSpPr>
          <p:cNvPr id="193" name="Google Shape;193;p2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dirty="0"/>
              <a:t>We expect you use generative models to complete this assignment,</a:t>
            </a:r>
            <a:endParaRPr dirty="0"/>
          </a:p>
          <a:p>
            <a:pPr marL="457200" lvl="0" indent="-342900" algn="l" rtl="0">
              <a:lnSpc>
                <a:spcPct val="150000"/>
              </a:lnSpc>
              <a:spcBef>
                <a:spcPts val="0"/>
              </a:spcBef>
              <a:spcAft>
                <a:spcPts val="0"/>
              </a:spcAft>
              <a:buSzPts val="1800"/>
              <a:buChar char="●"/>
            </a:pPr>
            <a:r>
              <a:rPr lang="zh-TW" dirty="0"/>
              <a:t>although it is permissible if you prefer to compose them manually</a:t>
            </a:r>
            <a:endParaRPr dirty="0"/>
          </a:p>
          <a:p>
            <a:pPr marL="914400" lvl="1" indent="-317500" algn="l" rtl="0">
              <a:lnSpc>
                <a:spcPct val="150000"/>
              </a:lnSpc>
              <a:spcBef>
                <a:spcPts val="0"/>
              </a:spcBef>
              <a:spcAft>
                <a:spcPts val="0"/>
              </a:spcAft>
              <a:buSzPts val="1400"/>
              <a:buChar char="○"/>
            </a:pPr>
            <a:r>
              <a:rPr lang="zh-TW" dirty="0"/>
              <a:t>Editing the generated essays is allowed</a:t>
            </a:r>
            <a:endParaRPr dirty="0"/>
          </a:p>
          <a:p>
            <a:pPr marL="914400" lvl="1" indent="-317500" algn="l" rtl="0">
              <a:lnSpc>
                <a:spcPct val="150000"/>
              </a:lnSpc>
              <a:spcBef>
                <a:spcPts val="0"/>
              </a:spcBef>
              <a:spcAft>
                <a:spcPts val="0"/>
              </a:spcAft>
              <a:buSzPts val="1400"/>
              <a:buChar char="○"/>
            </a:pPr>
            <a:r>
              <a:rPr lang="zh-TW" dirty="0"/>
              <a:t>Editing the essays that you wrote with AI is allowed</a:t>
            </a:r>
            <a:endParaRPr dirty="0"/>
          </a:p>
        </p:txBody>
      </p:sp>
      <p:sp>
        <p:nvSpPr>
          <p:cNvPr id="194" name="Google Shape;1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Part 1-a. Generate An Essay with ChatGPT</a:t>
            </a:r>
            <a:endParaRPr/>
          </a:p>
        </p:txBody>
      </p:sp>
      <p:sp>
        <p:nvSpPr>
          <p:cNvPr id="200" name="Google Shape;20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6" name="Google Shape;206;p2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7" name="Google Shape;207;p26"/>
          <p:cNvPicPr preferRelativeResize="0"/>
          <p:nvPr/>
        </p:nvPicPr>
        <p:blipFill>
          <a:blip r:embed="rId3">
            <a:alphaModFix/>
          </a:blip>
          <a:stretch>
            <a:fillRect/>
          </a:stretch>
        </p:blipFill>
        <p:spPr>
          <a:xfrm>
            <a:off x="0" y="0"/>
            <a:ext cx="9144003" cy="5143500"/>
          </a:xfrm>
          <a:prstGeom prst="rect">
            <a:avLst/>
          </a:prstGeom>
          <a:noFill/>
          <a:ln>
            <a:noFill/>
          </a:ln>
        </p:spPr>
      </p:pic>
      <p:sp>
        <p:nvSpPr>
          <p:cNvPr id="208" name="Google Shape;208;p26"/>
          <p:cNvSpPr/>
          <p:nvPr/>
        </p:nvSpPr>
        <p:spPr>
          <a:xfrm>
            <a:off x="2952750" y="4569025"/>
            <a:ext cx="4821300" cy="391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txBox="1"/>
          <p:nvPr/>
        </p:nvSpPr>
        <p:spPr>
          <a:xfrm>
            <a:off x="4029800" y="4595275"/>
            <a:ext cx="3421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FF0000"/>
                </a:solidFill>
                <a:latin typeface="Open Sans"/>
                <a:ea typeface="Open Sans"/>
                <a:cs typeface="Open Sans"/>
                <a:sym typeface="Open Sans"/>
              </a:rPr>
              <a:t>Type a message here to interact with ChatGPT</a:t>
            </a:r>
            <a:endParaRPr sz="1100"/>
          </a:p>
        </p:txBody>
      </p:sp>
      <p:sp>
        <p:nvSpPr>
          <p:cNvPr id="210" name="Google Shape;21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14</a:t>
            </a:fld>
            <a:endParaRPr/>
          </a:p>
        </p:txBody>
      </p:sp>
      <p:sp>
        <p:nvSpPr>
          <p:cNvPr id="211" name="Google Shape;211;p26"/>
          <p:cNvSpPr txBox="1"/>
          <p:nvPr/>
        </p:nvSpPr>
        <p:spPr>
          <a:xfrm>
            <a:off x="77075" y="331150"/>
            <a:ext cx="2944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b="1">
                <a:solidFill>
                  <a:srgbClr val="FF0000"/>
                </a:solidFill>
                <a:latin typeface="Open Sans"/>
                <a:ea typeface="Open Sans"/>
                <a:cs typeface="Open Sans"/>
                <a:sym typeface="Open Sans"/>
              </a:rPr>
              <a:t>Click here to start a fresh conversation</a:t>
            </a:r>
            <a:endParaRPr sz="1000"/>
          </a:p>
        </p:txBody>
      </p:sp>
      <p:sp>
        <p:nvSpPr>
          <p:cNvPr id="212" name="Google Shape;212;p26"/>
          <p:cNvSpPr/>
          <p:nvPr/>
        </p:nvSpPr>
        <p:spPr>
          <a:xfrm>
            <a:off x="77075" y="71950"/>
            <a:ext cx="1450800" cy="259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8" name="Google Shape;218;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9" name="Google Shape;219;p27"/>
          <p:cNvPicPr preferRelativeResize="0"/>
          <p:nvPr/>
        </p:nvPicPr>
        <p:blipFill>
          <a:blip r:embed="rId3">
            <a:alphaModFix/>
          </a:blip>
          <a:stretch>
            <a:fillRect/>
          </a:stretch>
        </p:blipFill>
        <p:spPr>
          <a:xfrm>
            <a:off x="0" y="0"/>
            <a:ext cx="9144003" cy="5143500"/>
          </a:xfrm>
          <a:prstGeom prst="rect">
            <a:avLst/>
          </a:prstGeom>
          <a:noFill/>
          <a:ln>
            <a:noFill/>
          </a:ln>
        </p:spPr>
      </p:pic>
      <p:sp>
        <p:nvSpPr>
          <p:cNvPr id="220" name="Google Shape;220;p27"/>
          <p:cNvSpPr/>
          <p:nvPr/>
        </p:nvSpPr>
        <p:spPr>
          <a:xfrm>
            <a:off x="3321450" y="782575"/>
            <a:ext cx="161400" cy="160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txBox="1"/>
          <p:nvPr/>
        </p:nvSpPr>
        <p:spPr>
          <a:xfrm>
            <a:off x="3555325" y="685825"/>
            <a:ext cx="3770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FF0000"/>
                </a:solidFill>
                <a:latin typeface="Open Sans"/>
                <a:ea typeface="Open Sans"/>
                <a:cs typeface="Open Sans"/>
                <a:sym typeface="Open Sans"/>
              </a:rPr>
              <a:t>← Edit the message and regenerate a response</a:t>
            </a:r>
            <a:endParaRPr sz="1100"/>
          </a:p>
        </p:txBody>
      </p:sp>
      <p:sp>
        <p:nvSpPr>
          <p:cNvPr id="222" name="Google Shape;222;p27"/>
          <p:cNvSpPr/>
          <p:nvPr/>
        </p:nvSpPr>
        <p:spPr>
          <a:xfrm>
            <a:off x="3635200" y="2026300"/>
            <a:ext cx="161400" cy="160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txBox="1"/>
          <p:nvPr/>
        </p:nvSpPr>
        <p:spPr>
          <a:xfrm>
            <a:off x="3916500" y="1929550"/>
            <a:ext cx="3770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FF0000"/>
                </a:solidFill>
                <a:latin typeface="Open Sans"/>
                <a:ea typeface="Open Sans"/>
                <a:cs typeface="Open Sans"/>
                <a:sym typeface="Open Sans"/>
              </a:rPr>
              <a:t>← Regenerate ChatGPT’s response</a:t>
            </a:r>
            <a:endParaRPr sz="1100"/>
          </a:p>
        </p:txBody>
      </p:sp>
      <p:sp>
        <p:nvSpPr>
          <p:cNvPr id="224" name="Google Shape;224;p27"/>
          <p:cNvSpPr/>
          <p:nvPr/>
        </p:nvSpPr>
        <p:spPr>
          <a:xfrm>
            <a:off x="8832300" y="40800"/>
            <a:ext cx="244500" cy="242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txBox="1"/>
          <p:nvPr/>
        </p:nvSpPr>
        <p:spPr>
          <a:xfrm>
            <a:off x="7252475" y="-15000"/>
            <a:ext cx="1607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FF0000"/>
                </a:solidFill>
                <a:latin typeface="Open Sans"/>
                <a:ea typeface="Open Sans"/>
                <a:cs typeface="Open Sans"/>
                <a:sym typeface="Open Sans"/>
              </a:rPr>
              <a:t>Share link to chat →</a:t>
            </a:r>
            <a:endParaRPr sz="1100"/>
          </a:p>
        </p:txBody>
      </p:sp>
      <p:sp>
        <p:nvSpPr>
          <p:cNvPr id="226" name="Google Shape;226;p27"/>
          <p:cNvSpPr/>
          <p:nvPr/>
        </p:nvSpPr>
        <p:spPr>
          <a:xfrm>
            <a:off x="3321450" y="2026300"/>
            <a:ext cx="161400" cy="160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txBox="1"/>
          <p:nvPr/>
        </p:nvSpPr>
        <p:spPr>
          <a:xfrm>
            <a:off x="1578950" y="1929550"/>
            <a:ext cx="167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FF0000"/>
                </a:solidFill>
                <a:latin typeface="Open Sans"/>
                <a:ea typeface="Open Sans"/>
                <a:cs typeface="Open Sans"/>
                <a:sym typeface="Open Sans"/>
              </a:rPr>
              <a:t>Copy the response →</a:t>
            </a:r>
            <a:endParaRPr sz="1100"/>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4" name="Google Shape;234;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5" name="Google Shape;235;p28"/>
          <p:cNvPicPr preferRelativeResize="0"/>
          <p:nvPr/>
        </p:nvPicPr>
        <p:blipFill>
          <a:blip r:embed="rId3">
            <a:alphaModFix/>
          </a:blip>
          <a:stretch>
            <a:fillRect/>
          </a:stretch>
        </p:blipFill>
        <p:spPr>
          <a:xfrm>
            <a:off x="0" y="0"/>
            <a:ext cx="9144003" cy="5143500"/>
          </a:xfrm>
          <a:prstGeom prst="rect">
            <a:avLst/>
          </a:prstGeom>
          <a:noFill/>
          <a:ln>
            <a:noFill/>
          </a:ln>
        </p:spPr>
      </p:pic>
      <p:sp>
        <p:nvSpPr>
          <p:cNvPr id="236" name="Google Shape;236;p28"/>
          <p:cNvSpPr/>
          <p:nvPr/>
        </p:nvSpPr>
        <p:spPr>
          <a:xfrm>
            <a:off x="5402725" y="4061850"/>
            <a:ext cx="764400" cy="292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txBox="1"/>
          <p:nvPr/>
        </p:nvSpPr>
        <p:spPr>
          <a:xfrm>
            <a:off x="3797875" y="4030950"/>
            <a:ext cx="1605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FF0000"/>
                </a:solidFill>
                <a:latin typeface="Open Sans"/>
                <a:ea typeface="Open Sans"/>
                <a:cs typeface="Open Sans"/>
                <a:sym typeface="Open Sans"/>
              </a:rPr>
              <a:t>Click here to copy →</a:t>
            </a:r>
            <a:endParaRPr sz="1100" b="1">
              <a:solidFill>
                <a:srgbClr val="FF0000"/>
              </a:solidFill>
              <a:latin typeface="Open Sans"/>
              <a:ea typeface="Open Sans"/>
              <a:cs typeface="Open Sans"/>
              <a:sym typeface="Open Sans"/>
            </a:endParaRPr>
          </a:p>
        </p:txBody>
      </p:sp>
      <p:sp>
        <p:nvSpPr>
          <p:cNvPr id="238" name="Google Shape;23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Part 1-a. Generate An Essay with ChatGPT: Demo</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OpenAI ChatGPT Tutorial</a:t>
            </a:r>
            <a:endParaRPr/>
          </a:p>
        </p:txBody>
      </p:sp>
      <p:sp>
        <p:nvSpPr>
          <p:cNvPr id="250" name="Google Shape;250;p30"/>
          <p:cNvSpPr txBox="1"/>
          <p:nvPr/>
        </p:nvSpPr>
        <p:spPr>
          <a:xfrm>
            <a:off x="286350" y="1756800"/>
            <a:ext cx="8571300" cy="58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2"/>
                </a:solidFill>
                <a:latin typeface="Open Sans"/>
                <a:ea typeface="Open Sans"/>
                <a:cs typeface="Open Sans"/>
                <a:sym typeface="Open Sans"/>
              </a:rPr>
              <a:t>Click here to load </a:t>
            </a:r>
            <a:r>
              <a:rPr lang="zh-TW" sz="1800" u="sng">
                <a:solidFill>
                  <a:schemeClr val="hlink"/>
                </a:solidFill>
                <a:latin typeface="Open Sans"/>
                <a:ea typeface="Open Sans"/>
                <a:cs typeface="Open Sans"/>
                <a:sym typeface="Open Sans"/>
                <a:hlinkClick r:id="rId3"/>
              </a:rPr>
              <a:t>ChatGPT</a:t>
            </a:r>
            <a:endParaRPr sz="1800">
              <a:solidFill>
                <a:schemeClr val="dk2"/>
              </a:solidFill>
              <a:latin typeface="Open Sans"/>
              <a:ea typeface="Open Sans"/>
              <a:cs typeface="Open Sans"/>
              <a:sym typeface="Open Sans"/>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57" name="Google Shape;257;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endParaRPr sz="3040" b="0">
              <a:solidFill>
                <a:srgbClr val="212121"/>
              </a:solidFill>
            </a:endParaRPr>
          </a:p>
        </p:txBody>
      </p:sp>
      <p:pic>
        <p:nvPicPr>
          <p:cNvPr id="258" name="Google Shape;258;p31"/>
          <p:cNvPicPr preferRelativeResize="0"/>
          <p:nvPr/>
        </p:nvPicPr>
        <p:blipFill>
          <a:blip r:embed="rId3">
            <a:alphaModFix/>
          </a:blip>
          <a:stretch>
            <a:fillRect/>
          </a:stretch>
        </p:blipFill>
        <p:spPr>
          <a:xfrm>
            <a:off x="0" y="0"/>
            <a:ext cx="9144003" cy="5143499"/>
          </a:xfrm>
          <a:prstGeom prst="rect">
            <a:avLst/>
          </a:prstGeom>
          <a:noFill/>
          <a:ln>
            <a:noFill/>
          </a:ln>
        </p:spPr>
      </p:pic>
      <p:sp>
        <p:nvSpPr>
          <p:cNvPr id="259" name="Google Shape;259;p31"/>
          <p:cNvSpPr/>
          <p:nvPr/>
        </p:nvSpPr>
        <p:spPr>
          <a:xfrm>
            <a:off x="7366150" y="2158350"/>
            <a:ext cx="1392900" cy="366000"/>
          </a:xfrm>
          <a:prstGeom prst="rect">
            <a:avLst/>
          </a:prstGeom>
          <a:no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txBox="1"/>
          <p:nvPr/>
        </p:nvSpPr>
        <p:spPr>
          <a:xfrm>
            <a:off x="6988300" y="2816600"/>
            <a:ext cx="2148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Here to create your account</a:t>
            </a:r>
            <a:endParaRPr sz="1100">
              <a:solidFill>
                <a:srgbClr val="E69138"/>
              </a:solidFill>
            </a:endParaRPr>
          </a:p>
        </p:txBody>
      </p:sp>
      <p:cxnSp>
        <p:nvCxnSpPr>
          <p:cNvPr id="261" name="Google Shape;261;p31"/>
          <p:cNvCxnSpPr/>
          <p:nvPr/>
        </p:nvCxnSpPr>
        <p:spPr>
          <a:xfrm rot="10800000">
            <a:off x="8062600" y="2571750"/>
            <a:ext cx="0" cy="284700"/>
          </a:xfrm>
          <a:prstGeom prst="straightConnector1">
            <a:avLst/>
          </a:prstGeom>
          <a:noFill/>
          <a:ln w="19050" cap="flat" cmpd="sng">
            <a:solidFill>
              <a:srgbClr val="E69138"/>
            </a:solidFill>
            <a:prstDash val="solid"/>
            <a:round/>
            <a:headEnd type="none" w="med" len="med"/>
            <a:tailEnd type="triangle" w="med" len="med"/>
          </a:ln>
        </p:spPr>
      </p:cxnSp>
      <p:sp>
        <p:nvSpPr>
          <p:cNvPr id="262" name="Google Shape;26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body" idx="1"/>
          </p:nvPr>
        </p:nvSpPr>
        <p:spPr>
          <a:xfrm>
            <a:off x="4572000" y="1230375"/>
            <a:ext cx="42603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u="sng">
                <a:solidFill>
                  <a:schemeClr val="hlink"/>
                </a:solidFill>
                <a:hlinkClick r:id="rId3"/>
              </a:rPr>
              <a:t>NTU Cool HW2 Forum</a:t>
            </a:r>
            <a:endParaRPr/>
          </a:p>
          <a:p>
            <a:pPr marL="457200" lvl="0" indent="-342900" algn="l" rtl="0">
              <a:lnSpc>
                <a:spcPct val="150000"/>
              </a:lnSpc>
              <a:spcBef>
                <a:spcPts val="0"/>
              </a:spcBef>
              <a:spcAft>
                <a:spcPts val="0"/>
              </a:spcAft>
              <a:buSzPts val="1800"/>
              <a:buChar char="●"/>
            </a:pPr>
            <a:r>
              <a:rPr lang="zh-TW" u="sng">
                <a:solidFill>
                  <a:schemeClr val="hlink"/>
                </a:solidFill>
                <a:hlinkClick r:id="rId4"/>
              </a:rPr>
              <a:t>MediaTek DaVinci</a:t>
            </a:r>
            <a:endParaRPr/>
          </a:p>
          <a:p>
            <a:pPr marL="457200" lvl="0" indent="-342900" algn="l" rtl="0">
              <a:lnSpc>
                <a:spcPct val="150000"/>
              </a:lnSpc>
              <a:spcBef>
                <a:spcPts val="0"/>
              </a:spcBef>
              <a:spcAft>
                <a:spcPts val="0"/>
              </a:spcAft>
              <a:buSzPts val="1800"/>
              <a:buChar char="●"/>
            </a:pPr>
            <a:r>
              <a:rPr lang="zh-TW" u="sng">
                <a:solidFill>
                  <a:schemeClr val="hlink"/>
                </a:solidFill>
                <a:hlinkClick r:id="rId5"/>
              </a:rPr>
              <a:t>OpenAI ChatGPT</a:t>
            </a:r>
            <a:endParaRPr/>
          </a:p>
          <a:p>
            <a:pPr marL="457200" lvl="0" indent="-342900" algn="l" rtl="0">
              <a:lnSpc>
                <a:spcPct val="150000"/>
              </a:lnSpc>
              <a:spcBef>
                <a:spcPts val="0"/>
              </a:spcBef>
              <a:spcAft>
                <a:spcPts val="0"/>
              </a:spcAft>
              <a:buSzPts val="1800"/>
              <a:buChar char="●"/>
            </a:pPr>
            <a:r>
              <a:rPr lang="zh-TW" u="sng">
                <a:solidFill>
                  <a:schemeClr val="hlink"/>
                </a:solidFill>
                <a:hlinkClick r:id="rId6"/>
              </a:rPr>
              <a:t>Anthropic Claude</a:t>
            </a:r>
            <a:endParaRPr/>
          </a:p>
          <a:p>
            <a:pPr marL="457200" lvl="0" indent="-342900" algn="l" rtl="0">
              <a:lnSpc>
                <a:spcPct val="150000"/>
              </a:lnSpc>
              <a:spcBef>
                <a:spcPts val="0"/>
              </a:spcBef>
              <a:spcAft>
                <a:spcPts val="0"/>
              </a:spcAft>
              <a:buSzPts val="1800"/>
              <a:buChar char="●"/>
            </a:pPr>
            <a:r>
              <a:rPr lang="zh-TW" u="sng">
                <a:solidFill>
                  <a:schemeClr val="hlink"/>
                </a:solidFill>
                <a:hlinkClick r:id="rId7"/>
              </a:rPr>
              <a:t>Google Gemini</a:t>
            </a:r>
            <a:endParaRPr/>
          </a:p>
          <a:p>
            <a:pPr marL="457200" lvl="0" indent="-342900" algn="l" rtl="0">
              <a:lnSpc>
                <a:spcPct val="150000"/>
              </a:lnSpc>
              <a:spcBef>
                <a:spcPts val="0"/>
              </a:spcBef>
              <a:spcAft>
                <a:spcPts val="0"/>
              </a:spcAft>
              <a:buSzPts val="1800"/>
              <a:buChar char="●"/>
            </a:pPr>
            <a:r>
              <a:rPr lang="zh-TW" u="sng">
                <a:solidFill>
                  <a:schemeClr val="hlink"/>
                </a:solidFill>
                <a:hlinkClick r:id="rId8"/>
              </a:rPr>
              <a:t>Microsoft Copilot</a:t>
            </a:r>
            <a:endParaRPr/>
          </a:p>
        </p:txBody>
      </p:sp>
      <p:sp>
        <p:nvSpPr>
          <p:cNvPr id="73" name="Google Shape;73;p14"/>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Task Description</a:t>
            </a:r>
            <a:endParaRPr/>
          </a:p>
          <a:p>
            <a:pPr marL="457200" lvl="0" indent="-342900" algn="l" rtl="0">
              <a:lnSpc>
                <a:spcPct val="150000"/>
              </a:lnSpc>
              <a:spcBef>
                <a:spcPts val="0"/>
              </a:spcBef>
              <a:spcAft>
                <a:spcPts val="0"/>
              </a:spcAft>
              <a:buSzPts val="1800"/>
              <a:buChar char="●"/>
            </a:pPr>
            <a:r>
              <a:rPr lang="zh-TW"/>
              <a:t>Workflow</a:t>
            </a:r>
            <a:endParaRPr/>
          </a:p>
          <a:p>
            <a:pPr marL="457200" lvl="0" indent="-342900" algn="l" rtl="0">
              <a:lnSpc>
                <a:spcPct val="150000"/>
              </a:lnSpc>
              <a:spcBef>
                <a:spcPts val="0"/>
              </a:spcBef>
              <a:spcAft>
                <a:spcPts val="0"/>
              </a:spcAft>
              <a:buSzPts val="1800"/>
              <a:buChar char="●"/>
            </a:pPr>
            <a:r>
              <a:rPr lang="zh-TW"/>
              <a:t>Grading Policy</a:t>
            </a:r>
            <a:endParaRPr/>
          </a:p>
          <a:p>
            <a:pPr marL="457200" lvl="0" indent="-342900" algn="l" rtl="0">
              <a:lnSpc>
                <a:spcPct val="150000"/>
              </a:lnSpc>
              <a:spcBef>
                <a:spcPts val="0"/>
              </a:spcBef>
              <a:spcAft>
                <a:spcPts val="0"/>
              </a:spcAft>
              <a:buSzPts val="1800"/>
              <a:buChar char="●"/>
            </a:pPr>
            <a:r>
              <a:rPr lang="zh-TW"/>
              <a:t>Important Dates</a:t>
            </a:r>
            <a:endParaRPr/>
          </a:p>
          <a:p>
            <a:pPr marL="457200" lvl="0" indent="-342900" algn="l" rtl="0">
              <a:lnSpc>
                <a:spcPct val="150000"/>
              </a:lnSpc>
              <a:spcBef>
                <a:spcPts val="0"/>
              </a:spcBef>
              <a:spcAft>
                <a:spcPts val="0"/>
              </a:spcAft>
              <a:buSzPts val="1800"/>
              <a:buChar char="●"/>
            </a:pPr>
            <a:r>
              <a:rPr lang="zh-TW"/>
              <a:t>Regulations</a:t>
            </a:r>
            <a:endParaRPr/>
          </a:p>
        </p:txBody>
      </p:sp>
      <p:sp>
        <p:nvSpPr>
          <p:cNvPr id="74" name="Google Shape;74;p14"/>
          <p:cNvSpPr txBox="1">
            <a:spLocks noGrp="1"/>
          </p:cNvSpPr>
          <p:nvPr>
            <p:ph type="title"/>
          </p:nvPr>
        </p:nvSpPr>
        <p:spPr>
          <a:xfrm>
            <a:off x="311700" y="445025"/>
            <a:ext cx="42603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Outline</a:t>
            </a:r>
            <a:endParaRPr/>
          </a:p>
        </p:txBody>
      </p:sp>
      <p:sp>
        <p:nvSpPr>
          <p:cNvPr id="75" name="Google Shape;75;p14"/>
          <p:cNvSpPr txBox="1">
            <a:spLocks noGrp="1"/>
          </p:cNvSpPr>
          <p:nvPr>
            <p:ph type="title"/>
          </p:nvPr>
        </p:nvSpPr>
        <p:spPr>
          <a:xfrm>
            <a:off x="4572000" y="445025"/>
            <a:ext cx="42603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Links</a:t>
            </a:r>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8" name="Google Shape;268;p3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9" name="Google Shape;269;p32"/>
          <p:cNvPicPr preferRelativeResize="0"/>
          <p:nvPr/>
        </p:nvPicPr>
        <p:blipFill>
          <a:blip r:embed="rId3">
            <a:alphaModFix/>
          </a:blip>
          <a:stretch>
            <a:fillRect/>
          </a:stretch>
        </p:blipFill>
        <p:spPr>
          <a:xfrm>
            <a:off x="0" y="178597"/>
            <a:ext cx="9144003" cy="4964908"/>
          </a:xfrm>
          <a:prstGeom prst="rect">
            <a:avLst/>
          </a:prstGeom>
          <a:noFill/>
          <a:ln>
            <a:noFill/>
          </a:ln>
        </p:spPr>
      </p:pic>
      <p:sp>
        <p:nvSpPr>
          <p:cNvPr id="270" name="Google Shape;270;p32"/>
          <p:cNvSpPr/>
          <p:nvPr/>
        </p:nvSpPr>
        <p:spPr>
          <a:xfrm>
            <a:off x="3514950" y="3382550"/>
            <a:ext cx="2114100" cy="1186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txBox="1"/>
          <p:nvPr/>
        </p:nvSpPr>
        <p:spPr>
          <a:xfrm>
            <a:off x="3612175" y="2029550"/>
            <a:ext cx="191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a:solidFill>
                  <a:srgbClr val="FF0000"/>
                </a:solidFill>
              </a:rPr>
              <a:t>Enter your email here</a:t>
            </a:r>
            <a:endParaRPr sz="1100">
              <a:solidFill>
                <a:srgbClr val="FF0000"/>
              </a:solidFill>
            </a:endParaRPr>
          </a:p>
        </p:txBody>
      </p:sp>
      <p:sp>
        <p:nvSpPr>
          <p:cNvPr id="272" name="Google Shape;272;p32"/>
          <p:cNvSpPr txBox="1"/>
          <p:nvPr/>
        </p:nvSpPr>
        <p:spPr>
          <a:xfrm>
            <a:off x="918800" y="3798800"/>
            <a:ext cx="2546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FF0000"/>
                </a:solidFill>
                <a:latin typeface="Open Sans"/>
                <a:ea typeface="Open Sans"/>
                <a:cs typeface="Open Sans"/>
                <a:sym typeface="Open Sans"/>
              </a:rPr>
              <a:t>or log in with existing accounts →</a:t>
            </a:r>
            <a:endParaRPr sz="1100"/>
          </a:p>
        </p:txBody>
      </p:sp>
      <p:sp>
        <p:nvSpPr>
          <p:cNvPr id="273" name="Google Shape;27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9" name="Google Shape;279;p3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0" name="Google Shape;280;p33"/>
          <p:cNvPicPr preferRelativeResize="0"/>
          <p:nvPr/>
        </p:nvPicPr>
        <p:blipFill>
          <a:blip r:embed="rId3">
            <a:alphaModFix/>
          </a:blip>
          <a:stretch>
            <a:fillRect/>
          </a:stretch>
        </p:blipFill>
        <p:spPr>
          <a:xfrm>
            <a:off x="0" y="187512"/>
            <a:ext cx="9144003" cy="4955978"/>
          </a:xfrm>
          <a:prstGeom prst="rect">
            <a:avLst/>
          </a:prstGeom>
          <a:noFill/>
          <a:ln>
            <a:noFill/>
          </a:ln>
        </p:spPr>
      </p:pic>
      <p:sp>
        <p:nvSpPr>
          <p:cNvPr id="281" name="Google Shape;281;p33"/>
          <p:cNvSpPr txBox="1"/>
          <p:nvPr/>
        </p:nvSpPr>
        <p:spPr>
          <a:xfrm>
            <a:off x="1885950" y="2787675"/>
            <a:ext cx="168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FF0000"/>
                </a:solidFill>
                <a:latin typeface="Open Sans"/>
                <a:ea typeface="Open Sans"/>
                <a:cs typeface="Open Sans"/>
                <a:sym typeface="Open Sans"/>
              </a:rPr>
              <a:t>Create a password →</a:t>
            </a:r>
            <a:endParaRPr sz="1100"/>
          </a:p>
        </p:txBody>
      </p:sp>
      <p:sp>
        <p:nvSpPr>
          <p:cNvPr id="282" name="Google Shape;28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8" name="Google Shape;288;p3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9" name="Google Shape;289;p34"/>
          <p:cNvPicPr preferRelativeResize="0"/>
          <p:nvPr/>
        </p:nvPicPr>
        <p:blipFill rotWithShape="1">
          <a:blip r:embed="rId3">
            <a:alphaModFix/>
          </a:blip>
          <a:srcRect t="773"/>
          <a:stretch/>
        </p:blipFill>
        <p:spPr>
          <a:xfrm>
            <a:off x="0" y="199275"/>
            <a:ext cx="9144003" cy="4944226"/>
          </a:xfrm>
          <a:prstGeom prst="rect">
            <a:avLst/>
          </a:prstGeom>
          <a:noFill/>
          <a:ln>
            <a:noFill/>
          </a:ln>
        </p:spPr>
      </p:pic>
      <p:sp>
        <p:nvSpPr>
          <p:cNvPr id="290" name="Google Shape;290;p34"/>
          <p:cNvSpPr txBox="1"/>
          <p:nvPr/>
        </p:nvSpPr>
        <p:spPr>
          <a:xfrm>
            <a:off x="2375400" y="3506050"/>
            <a:ext cx="439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00" b="1">
                <a:solidFill>
                  <a:srgbClr val="FF0000"/>
                </a:solidFill>
                <a:latin typeface="Open Sans"/>
                <a:ea typeface="Open Sans"/>
                <a:cs typeface="Open Sans"/>
                <a:sym typeface="Open Sans"/>
              </a:rPr>
              <a:t>Check your email inbox for a verification email from OpenAI</a:t>
            </a:r>
            <a:endParaRPr sz="1100" b="1">
              <a:solidFill>
                <a:srgbClr val="FF0000"/>
              </a:solidFill>
              <a:latin typeface="Open Sans"/>
              <a:ea typeface="Open Sans"/>
              <a:cs typeface="Open Sans"/>
              <a:sym typeface="Open Sans"/>
            </a:endParaRPr>
          </a:p>
        </p:txBody>
      </p:sp>
      <p:sp>
        <p:nvSpPr>
          <p:cNvPr id="291" name="Google Shape;29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311700" y="814800"/>
            <a:ext cx="8571300" cy="1641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Part 1-b. Generate An Essay with DaVinci</a:t>
            </a:r>
            <a:endParaRPr sz="3055"/>
          </a:p>
        </p:txBody>
      </p:sp>
      <p:sp>
        <p:nvSpPr>
          <p:cNvPr id="297" name="Google Shape;29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MediaTek DaVinci Platform</a:t>
            </a:r>
            <a:endParaRPr/>
          </a:p>
        </p:txBody>
      </p:sp>
      <p:sp>
        <p:nvSpPr>
          <p:cNvPr id="303" name="Google Shape;303;p3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just" rtl="0">
              <a:lnSpc>
                <a:spcPct val="150000"/>
              </a:lnSpc>
              <a:spcBef>
                <a:spcPts val="0"/>
              </a:spcBef>
              <a:spcAft>
                <a:spcPts val="0"/>
              </a:spcAft>
              <a:buSzPts val="1800"/>
              <a:buChar char="●"/>
            </a:pPr>
            <a:r>
              <a:rPr lang="zh-TW"/>
              <a:t>DiVinci (達哥) is a platform provided by MediaTek that hosts different AI models, including GPT-3.5 and GPT-4</a:t>
            </a:r>
            <a:endParaRPr/>
          </a:p>
        </p:txBody>
      </p:sp>
      <p:sp>
        <p:nvSpPr>
          <p:cNvPr id="304" name="Google Shape;30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D0D0E"/>
        </a:solidFill>
        <a:effectLst/>
      </p:bgPr>
    </p:bg>
    <p:spTree>
      <p:nvGrpSpPr>
        <p:cNvPr id="1" name="Shape 308"/>
        <p:cNvGrpSpPr/>
        <p:nvPr/>
      </p:nvGrpSpPr>
      <p:grpSpPr>
        <a:xfrm>
          <a:off x="0" y="0"/>
          <a:ext cx="0" cy="0"/>
          <a:chOff x="0" y="0"/>
          <a:chExt cx="0" cy="0"/>
        </a:xfrm>
      </p:grpSpPr>
      <p:pic>
        <p:nvPicPr>
          <p:cNvPr id="309" name="Google Shape;309;p37"/>
          <p:cNvPicPr preferRelativeResize="0"/>
          <p:nvPr/>
        </p:nvPicPr>
        <p:blipFill>
          <a:blip r:embed="rId3">
            <a:alphaModFix/>
          </a:blip>
          <a:stretch>
            <a:fillRect/>
          </a:stretch>
        </p:blipFill>
        <p:spPr>
          <a:xfrm>
            <a:off x="0" y="87064"/>
            <a:ext cx="9144003" cy="4969372"/>
          </a:xfrm>
          <a:prstGeom prst="rect">
            <a:avLst/>
          </a:prstGeom>
          <a:noFill/>
          <a:ln>
            <a:noFill/>
          </a:ln>
        </p:spPr>
      </p:pic>
      <p:sp>
        <p:nvSpPr>
          <p:cNvPr id="310" name="Google Shape;31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25</a:t>
            </a:fld>
            <a:endParaRPr/>
          </a:p>
        </p:txBody>
      </p:sp>
      <p:sp>
        <p:nvSpPr>
          <p:cNvPr id="311" name="Google Shape;311;p37"/>
          <p:cNvSpPr/>
          <p:nvPr/>
        </p:nvSpPr>
        <p:spPr>
          <a:xfrm>
            <a:off x="18175" y="464575"/>
            <a:ext cx="1255800" cy="268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2" name="Google Shape;312;p37"/>
          <p:cNvSpPr/>
          <p:nvPr/>
        </p:nvSpPr>
        <p:spPr>
          <a:xfrm>
            <a:off x="2341675" y="2449200"/>
            <a:ext cx="2449500" cy="2451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37"/>
          <p:cNvSpPr/>
          <p:nvPr/>
        </p:nvSpPr>
        <p:spPr>
          <a:xfrm>
            <a:off x="2341675" y="1531625"/>
            <a:ext cx="1103100" cy="2451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4" name="Google Shape;314;p37"/>
          <p:cNvSpPr txBox="1"/>
          <p:nvPr/>
        </p:nvSpPr>
        <p:spPr>
          <a:xfrm>
            <a:off x="1269550" y="217425"/>
            <a:ext cx="16443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1. Create a new chat</a:t>
            </a:r>
            <a:endParaRPr sz="1100" b="1">
              <a:solidFill>
                <a:srgbClr val="E69138"/>
              </a:solidFill>
              <a:latin typeface="Open Sans"/>
              <a:ea typeface="Open Sans"/>
              <a:cs typeface="Open Sans"/>
              <a:sym typeface="Open Sans"/>
            </a:endParaRPr>
          </a:p>
        </p:txBody>
      </p:sp>
      <p:sp>
        <p:nvSpPr>
          <p:cNvPr id="315" name="Google Shape;315;p37"/>
          <p:cNvSpPr txBox="1"/>
          <p:nvPr/>
        </p:nvSpPr>
        <p:spPr>
          <a:xfrm>
            <a:off x="3486275" y="1449975"/>
            <a:ext cx="3148500" cy="559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1100" b="1">
                <a:solidFill>
                  <a:srgbClr val="E69138"/>
                </a:solidFill>
                <a:latin typeface="Open Sans"/>
                <a:ea typeface="Open Sans"/>
                <a:cs typeface="Open Sans"/>
                <a:sym typeface="Open Sans"/>
              </a:rPr>
              <a:t>2. Select a model </a:t>
            </a:r>
            <a:endParaRPr sz="1100" b="1">
              <a:solidFill>
                <a:srgbClr val="E69138"/>
              </a:solidFill>
              <a:latin typeface="Open Sans"/>
              <a:ea typeface="Open Sans"/>
              <a:cs typeface="Open Sans"/>
              <a:sym typeface="Open Sans"/>
            </a:endParaRPr>
          </a:p>
          <a:p>
            <a:pPr marL="0" lvl="0" indent="0" algn="l" rtl="0">
              <a:lnSpc>
                <a:spcPct val="150000"/>
              </a:lnSpc>
              <a:spcBef>
                <a:spcPts val="0"/>
              </a:spcBef>
              <a:spcAft>
                <a:spcPts val="0"/>
              </a:spcAft>
              <a:buNone/>
            </a:pPr>
            <a:r>
              <a:rPr lang="zh-TW" sz="1100" b="1">
                <a:solidFill>
                  <a:srgbClr val="E69138"/>
                </a:solidFill>
                <a:latin typeface="Open Sans"/>
                <a:ea typeface="Open Sans"/>
                <a:cs typeface="Open Sans"/>
                <a:sym typeface="Open Sans"/>
              </a:rPr>
              <a:t>(Models has different pricing criteria)</a:t>
            </a:r>
            <a:endParaRPr sz="1100" b="1">
              <a:solidFill>
                <a:srgbClr val="E69138"/>
              </a:solidFill>
              <a:latin typeface="Open Sans"/>
              <a:ea typeface="Open Sans"/>
              <a:cs typeface="Open Sans"/>
              <a:sym typeface="Open Sans"/>
            </a:endParaRPr>
          </a:p>
        </p:txBody>
      </p:sp>
      <p:sp>
        <p:nvSpPr>
          <p:cNvPr id="316" name="Google Shape;316;p37"/>
          <p:cNvSpPr txBox="1"/>
          <p:nvPr/>
        </p:nvSpPr>
        <p:spPr>
          <a:xfrm>
            <a:off x="2341675" y="2689375"/>
            <a:ext cx="4406100" cy="1194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1100" b="1">
                <a:solidFill>
                  <a:srgbClr val="E69138"/>
                </a:solidFill>
                <a:latin typeface="Open Sans"/>
                <a:ea typeface="Open Sans"/>
                <a:cs typeface="Open Sans"/>
                <a:sym typeface="Open Sans"/>
              </a:rPr>
              <a:t>3. Select a Conversation Style</a:t>
            </a:r>
            <a:endParaRPr sz="1100" b="1">
              <a:solidFill>
                <a:srgbClr val="E69138"/>
              </a:solidFill>
              <a:latin typeface="Open Sans"/>
              <a:ea typeface="Open Sans"/>
              <a:cs typeface="Open Sans"/>
              <a:sym typeface="Open Sans"/>
            </a:endParaRPr>
          </a:p>
          <a:p>
            <a:pPr marL="0" lvl="0" indent="0" algn="l" rtl="0">
              <a:lnSpc>
                <a:spcPct val="150000"/>
              </a:lnSpc>
              <a:spcBef>
                <a:spcPts val="0"/>
              </a:spcBef>
              <a:spcAft>
                <a:spcPts val="0"/>
              </a:spcAft>
              <a:buNone/>
            </a:pPr>
            <a:r>
              <a:rPr lang="zh-TW" sz="1100" b="1" u="sng">
                <a:solidFill>
                  <a:schemeClr val="lt1"/>
                </a:solidFill>
                <a:latin typeface="Open Sans"/>
                <a:ea typeface="Open Sans"/>
                <a:cs typeface="Open Sans"/>
                <a:sym typeface="Open Sans"/>
              </a:rPr>
              <a:t>Precise</a:t>
            </a:r>
            <a:r>
              <a:rPr lang="zh-TW" sz="1100" b="1">
                <a:solidFill>
                  <a:schemeClr val="lt1"/>
                </a:solidFill>
                <a:latin typeface="Open Sans"/>
                <a:ea typeface="Open Sans"/>
                <a:cs typeface="Open Sans"/>
                <a:sym typeface="Open Sans"/>
              </a:rPr>
              <a:t> </a:t>
            </a:r>
            <a:r>
              <a:rPr lang="zh-TW" sz="1100">
                <a:solidFill>
                  <a:schemeClr val="lt1"/>
                </a:solidFill>
                <a:latin typeface="Open Sans"/>
                <a:ea typeface="Open Sans"/>
                <a:cs typeface="Open Sans"/>
                <a:sym typeface="Open Sans"/>
              </a:rPr>
              <a:t>- Always generates the same response for a given input</a:t>
            </a:r>
            <a:endParaRPr sz="1100">
              <a:solidFill>
                <a:schemeClr val="lt1"/>
              </a:solidFill>
              <a:latin typeface="Open Sans"/>
              <a:ea typeface="Open Sans"/>
              <a:cs typeface="Open Sans"/>
              <a:sym typeface="Open Sans"/>
            </a:endParaRPr>
          </a:p>
          <a:p>
            <a:pPr marL="0" lvl="0" indent="0" algn="l" rtl="0">
              <a:lnSpc>
                <a:spcPct val="150000"/>
              </a:lnSpc>
              <a:spcBef>
                <a:spcPts val="0"/>
              </a:spcBef>
              <a:spcAft>
                <a:spcPts val="0"/>
              </a:spcAft>
              <a:buNone/>
            </a:pPr>
            <a:r>
              <a:rPr lang="zh-TW" sz="1100" b="1" u="sng">
                <a:solidFill>
                  <a:schemeClr val="lt1"/>
                </a:solidFill>
                <a:latin typeface="Open Sans"/>
                <a:ea typeface="Open Sans"/>
                <a:cs typeface="Open Sans"/>
                <a:sym typeface="Open Sans"/>
              </a:rPr>
              <a:t>Neutral</a:t>
            </a:r>
            <a:r>
              <a:rPr lang="zh-TW" sz="1100">
                <a:solidFill>
                  <a:schemeClr val="lt1"/>
                </a:solidFill>
                <a:latin typeface="Open Sans"/>
                <a:ea typeface="Open Sans"/>
                <a:cs typeface="Open Sans"/>
                <a:sym typeface="Open Sans"/>
              </a:rPr>
              <a:t> - Balances between precision and creativity</a:t>
            </a:r>
            <a:endParaRPr sz="1100">
              <a:solidFill>
                <a:schemeClr val="lt1"/>
              </a:solidFill>
              <a:latin typeface="Open Sans"/>
              <a:ea typeface="Open Sans"/>
              <a:cs typeface="Open Sans"/>
              <a:sym typeface="Open Sans"/>
            </a:endParaRPr>
          </a:p>
          <a:p>
            <a:pPr marL="0" lvl="0" indent="0" algn="l" rtl="0">
              <a:lnSpc>
                <a:spcPct val="150000"/>
              </a:lnSpc>
              <a:spcBef>
                <a:spcPts val="0"/>
              </a:spcBef>
              <a:spcAft>
                <a:spcPts val="0"/>
              </a:spcAft>
              <a:buNone/>
            </a:pPr>
            <a:r>
              <a:rPr lang="zh-TW" sz="1100" b="1" u="sng">
                <a:solidFill>
                  <a:schemeClr val="lt1"/>
                </a:solidFill>
                <a:latin typeface="Open Sans"/>
                <a:ea typeface="Open Sans"/>
                <a:cs typeface="Open Sans"/>
                <a:sym typeface="Open Sans"/>
              </a:rPr>
              <a:t>Creative</a:t>
            </a:r>
            <a:r>
              <a:rPr lang="zh-TW" sz="1100">
                <a:solidFill>
                  <a:schemeClr val="lt1"/>
                </a:solidFill>
                <a:latin typeface="Open Sans"/>
                <a:ea typeface="Open Sans"/>
                <a:cs typeface="Open Sans"/>
                <a:sym typeface="Open Sans"/>
              </a:rPr>
              <a:t> - Encourages diversity and novelty</a:t>
            </a:r>
            <a:endParaRPr sz="1100">
              <a:solidFill>
                <a:schemeClr val="lt1"/>
              </a:solidFill>
              <a:latin typeface="Open Sans"/>
              <a:ea typeface="Open Sans"/>
              <a:cs typeface="Open Sans"/>
              <a:sym typeface="Open Sans"/>
            </a:endParaRPr>
          </a:p>
        </p:txBody>
      </p:sp>
      <p:sp>
        <p:nvSpPr>
          <p:cNvPr id="317" name="Google Shape;317;p37"/>
          <p:cNvSpPr/>
          <p:nvPr/>
        </p:nvSpPr>
        <p:spPr>
          <a:xfrm>
            <a:off x="2341675" y="4737475"/>
            <a:ext cx="2079300" cy="2451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8" name="Google Shape;318;p37"/>
          <p:cNvSpPr/>
          <p:nvPr/>
        </p:nvSpPr>
        <p:spPr>
          <a:xfrm>
            <a:off x="6634650" y="4737475"/>
            <a:ext cx="187200" cy="2451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9" name="Google Shape;319;p37"/>
          <p:cNvSpPr txBox="1"/>
          <p:nvPr/>
        </p:nvSpPr>
        <p:spPr>
          <a:xfrm>
            <a:off x="3059475" y="4379675"/>
            <a:ext cx="2079300" cy="2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4. Type your message here</a:t>
            </a:r>
            <a:endParaRPr sz="1100" b="1">
              <a:solidFill>
                <a:srgbClr val="E69138"/>
              </a:solidFill>
              <a:latin typeface="Open Sans"/>
              <a:ea typeface="Open Sans"/>
              <a:cs typeface="Open Sans"/>
              <a:sym typeface="Open Sans"/>
            </a:endParaRPr>
          </a:p>
        </p:txBody>
      </p:sp>
      <p:sp>
        <p:nvSpPr>
          <p:cNvPr id="320" name="Google Shape;320;p37"/>
          <p:cNvSpPr txBox="1"/>
          <p:nvPr/>
        </p:nvSpPr>
        <p:spPr>
          <a:xfrm>
            <a:off x="6868425" y="4691725"/>
            <a:ext cx="7497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5. Send </a:t>
            </a:r>
            <a:endParaRPr sz="1100" b="1">
              <a:solidFill>
                <a:srgbClr val="E69138"/>
              </a:solidFill>
              <a:latin typeface="Open Sans"/>
              <a:ea typeface="Open Sans"/>
              <a:cs typeface="Open Sans"/>
              <a:sym typeface="Open Sans"/>
            </a:endParaRPr>
          </a:p>
        </p:txBody>
      </p:sp>
      <p:sp>
        <p:nvSpPr>
          <p:cNvPr id="321" name="Google Shape;321;p37"/>
          <p:cNvSpPr/>
          <p:nvPr/>
        </p:nvSpPr>
        <p:spPr>
          <a:xfrm>
            <a:off x="1038150" y="4775425"/>
            <a:ext cx="396300" cy="2073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2" name="Google Shape;322;p37"/>
          <p:cNvSpPr txBox="1"/>
          <p:nvPr/>
        </p:nvSpPr>
        <p:spPr>
          <a:xfrm>
            <a:off x="144100" y="4379675"/>
            <a:ext cx="2197500" cy="2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Remaining daily usage quota</a:t>
            </a:r>
            <a:endParaRPr sz="1100" b="1">
              <a:solidFill>
                <a:srgbClr val="E69138"/>
              </a:solidFill>
              <a:latin typeface="Open Sans"/>
              <a:ea typeface="Open Sans"/>
              <a:cs typeface="Open Sans"/>
              <a:sym typeface="Open Sans"/>
            </a:endParaRPr>
          </a:p>
        </p:txBody>
      </p:sp>
      <p:sp>
        <p:nvSpPr>
          <p:cNvPr id="323" name="Google Shape;323;p37"/>
          <p:cNvSpPr txBox="1"/>
          <p:nvPr/>
        </p:nvSpPr>
        <p:spPr>
          <a:xfrm>
            <a:off x="5803075" y="3586975"/>
            <a:ext cx="32802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rgbClr val="E69138"/>
                </a:solidFill>
                <a:latin typeface="Open Sans"/>
                <a:ea typeface="Open Sans"/>
                <a:cs typeface="Open Sans"/>
                <a:sym typeface="Open Sans"/>
              </a:rPr>
              <a:t>⚠️ Composing essays on DaVinci will </a:t>
            </a:r>
            <a:endParaRPr>
              <a:solidFill>
                <a:srgbClr val="E69138"/>
              </a:solidFill>
              <a:latin typeface="Open Sans"/>
              <a:ea typeface="Open Sans"/>
              <a:cs typeface="Open Sans"/>
              <a:sym typeface="Open Sans"/>
            </a:endParaRPr>
          </a:p>
          <a:p>
            <a:pPr marL="0" lvl="0" indent="0" algn="l" rtl="0">
              <a:lnSpc>
                <a:spcPct val="150000"/>
              </a:lnSpc>
              <a:spcBef>
                <a:spcPts val="0"/>
              </a:spcBef>
              <a:spcAft>
                <a:spcPts val="0"/>
              </a:spcAft>
              <a:buNone/>
            </a:pPr>
            <a:r>
              <a:rPr lang="zh-TW">
                <a:solidFill>
                  <a:srgbClr val="E69138"/>
                </a:solidFill>
                <a:latin typeface="Open Sans"/>
                <a:ea typeface="Open Sans"/>
                <a:cs typeface="Open Sans"/>
                <a:sym typeface="Open Sans"/>
              </a:rPr>
              <a:t>consume your daily usage quota. </a:t>
            </a:r>
            <a:endParaRPr>
              <a:solidFill>
                <a:srgbClr val="E6913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311700" y="814800"/>
            <a:ext cx="8571300" cy="1641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Part 1-b. Generate An Essay with DaVinci: Demo</a:t>
            </a:r>
            <a:endParaRPr sz="3055"/>
          </a:p>
        </p:txBody>
      </p:sp>
      <p:sp>
        <p:nvSpPr>
          <p:cNvPr id="329" name="Google Shape;329;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9"/>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MediaTek DaVinci Tutorial</a:t>
            </a:r>
            <a:endParaRPr/>
          </a:p>
        </p:txBody>
      </p:sp>
      <p:sp>
        <p:nvSpPr>
          <p:cNvPr id="335" name="Google Shape;335;p39"/>
          <p:cNvSpPr txBox="1"/>
          <p:nvPr/>
        </p:nvSpPr>
        <p:spPr>
          <a:xfrm>
            <a:off x="286350" y="1756800"/>
            <a:ext cx="8571300" cy="58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2"/>
                </a:solidFill>
                <a:latin typeface="Open Sans"/>
                <a:ea typeface="Open Sans"/>
                <a:cs typeface="Open Sans"/>
                <a:sym typeface="Open Sans"/>
              </a:rPr>
              <a:t>Click here to load </a:t>
            </a:r>
            <a:r>
              <a:rPr lang="zh-TW" sz="1800" u="sng">
                <a:solidFill>
                  <a:schemeClr val="hlink"/>
                </a:solidFill>
                <a:latin typeface="Open Sans"/>
                <a:ea typeface="Open Sans"/>
                <a:cs typeface="Open Sans"/>
                <a:sym typeface="Open Sans"/>
                <a:hlinkClick r:id="rId3"/>
              </a:rPr>
              <a:t>DaVinci platform</a:t>
            </a:r>
            <a:endParaRPr sz="1800">
              <a:solidFill>
                <a:schemeClr val="dk2"/>
              </a:solidFill>
              <a:latin typeface="Open Sans"/>
              <a:ea typeface="Open Sans"/>
              <a:cs typeface="Open Sans"/>
              <a:sym typeface="Open Sans"/>
            </a:endParaRPr>
          </a:p>
        </p:txBody>
      </p:sp>
      <p:sp>
        <p:nvSpPr>
          <p:cNvPr id="336" name="Google Shape;33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DaVinci Chatbot Account Registration</a:t>
            </a:r>
            <a:endParaRPr/>
          </a:p>
        </p:txBody>
      </p:sp>
      <p:sp>
        <p:nvSpPr>
          <p:cNvPr id="342" name="Google Shape;342;p4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For </a:t>
            </a:r>
            <a:r>
              <a:rPr lang="zh-TW" b="1"/>
              <a:t>registered</a:t>
            </a:r>
            <a:r>
              <a:rPr lang="zh-TW"/>
              <a:t> students, </a:t>
            </a:r>
            <a:endParaRPr/>
          </a:p>
          <a:p>
            <a:pPr marL="457200" lvl="0" indent="-342900" algn="l" rtl="0">
              <a:lnSpc>
                <a:spcPct val="150000"/>
              </a:lnSpc>
              <a:spcBef>
                <a:spcPts val="0"/>
              </a:spcBef>
              <a:spcAft>
                <a:spcPts val="0"/>
              </a:spcAft>
              <a:buSzPts val="1800"/>
              <a:buChar char="●"/>
            </a:pPr>
            <a:r>
              <a:rPr lang="zh-TW"/>
              <a:t>You will receive the registration letter after 3/4 if you joined NTU Cool before noon on 3/1.</a:t>
            </a:r>
            <a:endParaRPr/>
          </a:p>
          <a:p>
            <a:pPr marL="457200" lvl="0" indent="-342900" algn="l" rtl="0">
              <a:lnSpc>
                <a:spcPct val="150000"/>
              </a:lnSpc>
              <a:spcBef>
                <a:spcPts val="0"/>
              </a:spcBef>
              <a:spcAft>
                <a:spcPts val="0"/>
              </a:spcAft>
              <a:buSzPts val="1800"/>
              <a:buChar char="●"/>
            </a:pPr>
            <a:r>
              <a:rPr lang="zh-TW"/>
              <a:t>Otherwise, your account will be activated after 3/4.</a:t>
            </a:r>
            <a:endParaRPr/>
          </a:p>
          <a:p>
            <a:pPr marL="0" lvl="0" indent="0" algn="l" rtl="0">
              <a:lnSpc>
                <a:spcPct val="150000"/>
              </a:lnSpc>
              <a:spcBef>
                <a:spcPts val="1200"/>
              </a:spcBef>
              <a:spcAft>
                <a:spcPts val="0"/>
              </a:spcAft>
              <a:buNone/>
            </a:pPr>
            <a:endParaRPr/>
          </a:p>
          <a:p>
            <a:pPr marL="0" lvl="0" indent="0" algn="l" rtl="0">
              <a:lnSpc>
                <a:spcPct val="150000"/>
              </a:lnSpc>
              <a:spcBef>
                <a:spcPts val="1200"/>
              </a:spcBef>
              <a:spcAft>
                <a:spcPts val="0"/>
              </a:spcAft>
              <a:buNone/>
            </a:pPr>
            <a:r>
              <a:rPr lang="zh-TW">
                <a:solidFill>
                  <a:srgbClr val="FF0000"/>
                </a:solidFill>
              </a:rPr>
              <a:t>⚠️ </a:t>
            </a:r>
            <a:r>
              <a:rPr lang="zh-TW"/>
              <a:t>Please contact TAs if you haven’t received a registration letter by 3/8.</a:t>
            </a:r>
            <a:endParaRPr sz="2000"/>
          </a:p>
        </p:txBody>
      </p:sp>
      <p:sp>
        <p:nvSpPr>
          <p:cNvPr id="343" name="Google Shape;34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Login</a:t>
            </a:r>
            <a:endParaRPr/>
          </a:p>
        </p:txBody>
      </p:sp>
      <p:sp>
        <p:nvSpPr>
          <p:cNvPr id="349" name="Google Shape;349;p4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zh-TW"/>
              <a:t>Your account should be set up through the email you provided. </a:t>
            </a:r>
            <a:endParaRPr/>
          </a:p>
          <a:p>
            <a:pPr marL="0" lvl="0" indent="0" algn="l" rtl="0">
              <a:lnSpc>
                <a:spcPct val="115000"/>
              </a:lnSpc>
              <a:spcBef>
                <a:spcPts val="1200"/>
              </a:spcBef>
              <a:spcAft>
                <a:spcPts val="0"/>
              </a:spcAft>
              <a:buNone/>
            </a:pPr>
            <a:r>
              <a:rPr lang="zh-TW"/>
              <a:t>If you do not reset the password </a:t>
            </a:r>
            <a:r>
              <a:rPr lang="zh-TW" b="1" u="sng"/>
              <a:t>within 72 hours</a:t>
            </a:r>
            <a:r>
              <a:rPr lang="zh-TW"/>
              <a:t>, the account will be invalid.</a:t>
            </a:r>
            <a:endParaRPr/>
          </a:p>
          <a:p>
            <a:pPr marL="0" lvl="0" indent="0" algn="l" rtl="0">
              <a:lnSpc>
                <a:spcPct val="115000"/>
              </a:lnSpc>
              <a:spcBef>
                <a:spcPts val="1200"/>
              </a:spcBef>
              <a:spcAft>
                <a:spcPts val="0"/>
              </a:spcAft>
              <a:buNone/>
            </a:pPr>
            <a:r>
              <a:rPr lang="zh-TW">
                <a:solidFill>
                  <a:srgbClr val="FF0000"/>
                </a:solidFill>
              </a:rPr>
              <a:t>This service is only open to registered students.</a:t>
            </a:r>
            <a:endParaRPr>
              <a:solidFill>
                <a:srgbClr val="FF0000"/>
              </a:solidFill>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1200"/>
              </a:spcAft>
              <a:buNone/>
            </a:pPr>
            <a:endParaRPr/>
          </a:p>
        </p:txBody>
      </p:sp>
      <p:pic>
        <p:nvPicPr>
          <p:cNvPr id="350" name="Google Shape;350;p41"/>
          <p:cNvPicPr preferRelativeResize="0"/>
          <p:nvPr/>
        </p:nvPicPr>
        <p:blipFill rotWithShape="1">
          <a:blip r:embed="rId3">
            <a:alphaModFix/>
          </a:blip>
          <a:srcRect b="39076"/>
          <a:stretch/>
        </p:blipFill>
        <p:spPr>
          <a:xfrm>
            <a:off x="400875" y="2724150"/>
            <a:ext cx="5497774" cy="2093398"/>
          </a:xfrm>
          <a:prstGeom prst="rect">
            <a:avLst/>
          </a:prstGeom>
          <a:noFill/>
          <a:ln>
            <a:noFill/>
          </a:ln>
        </p:spPr>
      </p:pic>
      <p:pic>
        <p:nvPicPr>
          <p:cNvPr id="351" name="Google Shape;351;p41"/>
          <p:cNvPicPr preferRelativeResize="0"/>
          <p:nvPr/>
        </p:nvPicPr>
        <p:blipFill>
          <a:blip r:embed="rId4">
            <a:alphaModFix/>
          </a:blip>
          <a:stretch>
            <a:fillRect/>
          </a:stretch>
        </p:blipFill>
        <p:spPr>
          <a:xfrm>
            <a:off x="5987559" y="2724150"/>
            <a:ext cx="2628915" cy="2093400"/>
          </a:xfrm>
          <a:prstGeom prst="rect">
            <a:avLst/>
          </a:prstGeom>
          <a:noFill/>
          <a:ln>
            <a:noFill/>
          </a:ln>
        </p:spPr>
      </p:pic>
      <p:sp>
        <p:nvSpPr>
          <p:cNvPr id="352" name="Google Shape;35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29</a:t>
            </a:fld>
            <a:endParaRPr/>
          </a:p>
        </p:txBody>
      </p:sp>
      <p:sp>
        <p:nvSpPr>
          <p:cNvPr id="353" name="Google Shape;353;p41"/>
          <p:cNvSpPr txBox="1"/>
          <p:nvPr/>
        </p:nvSpPr>
        <p:spPr>
          <a:xfrm>
            <a:off x="6780950" y="3445075"/>
            <a:ext cx="16443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900" b="1">
                <a:solidFill>
                  <a:srgbClr val="E69138"/>
                </a:solidFill>
                <a:latin typeface="Open Sans"/>
                <a:ea typeface="Open Sans"/>
                <a:cs typeface="Open Sans"/>
                <a:sym typeface="Open Sans"/>
              </a:rPr>
              <a:t>Student_ID@ntu.edu.tw</a:t>
            </a:r>
            <a:endParaRPr sz="900" b="1">
              <a:solidFill>
                <a:srgbClr val="E69138"/>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Task Description</a:t>
            </a:r>
            <a:endParaRPr/>
          </a:p>
        </p:txBody>
      </p:sp>
      <p:sp>
        <p:nvSpPr>
          <p:cNvPr id="82" name="Google Shape;8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Part 2. Evaluate the Essays Using AI Models</a:t>
            </a:r>
            <a:endParaRPr/>
          </a:p>
        </p:txBody>
      </p:sp>
      <p:sp>
        <p:nvSpPr>
          <p:cNvPr id="359" name="Google Shape;35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p:nvPr/>
        </p:nvSpPr>
        <p:spPr>
          <a:xfrm>
            <a:off x="6338350" y="2774675"/>
            <a:ext cx="2576700" cy="1907700"/>
          </a:xfrm>
          <a:prstGeom prst="rect">
            <a:avLst/>
          </a:prstGeom>
          <a:solidFill>
            <a:srgbClr val="F8F8F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a:ea typeface="Open Sans"/>
              <a:cs typeface="Open Sans"/>
              <a:sym typeface="Open Sans"/>
            </a:endParaRPr>
          </a:p>
        </p:txBody>
      </p:sp>
      <p:sp>
        <p:nvSpPr>
          <p:cNvPr id="365" name="Google Shape;365;p43"/>
          <p:cNvSpPr/>
          <p:nvPr/>
        </p:nvSpPr>
        <p:spPr>
          <a:xfrm>
            <a:off x="7096313" y="2896163"/>
            <a:ext cx="869100" cy="8691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6" name="Google Shape;366;p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Workflow</a:t>
            </a:r>
            <a:endParaRPr/>
          </a:p>
        </p:txBody>
      </p:sp>
      <p:sp>
        <p:nvSpPr>
          <p:cNvPr id="367" name="Google Shape;367;p43"/>
          <p:cNvSpPr/>
          <p:nvPr/>
        </p:nvSpPr>
        <p:spPr>
          <a:xfrm>
            <a:off x="76375" y="1227225"/>
            <a:ext cx="2493900" cy="4875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368" name="Google Shape;368;p43"/>
          <p:cNvSpPr/>
          <p:nvPr/>
        </p:nvSpPr>
        <p:spPr>
          <a:xfrm>
            <a:off x="76375" y="2828675"/>
            <a:ext cx="2493900" cy="404400"/>
          </a:xfrm>
          <a:prstGeom prst="rect">
            <a:avLst/>
          </a:prstGeom>
          <a:solidFill>
            <a:srgbClr val="FFE599"/>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369" name="Google Shape;369;p43"/>
          <p:cNvSpPr/>
          <p:nvPr/>
        </p:nvSpPr>
        <p:spPr>
          <a:xfrm>
            <a:off x="76375" y="4347025"/>
            <a:ext cx="2493900" cy="4875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370" name="Google Shape;370;p43"/>
          <p:cNvSpPr/>
          <p:nvPr/>
        </p:nvSpPr>
        <p:spPr>
          <a:xfrm>
            <a:off x="3121063" y="1036275"/>
            <a:ext cx="2819400" cy="2946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371" name="Google Shape;371;p43"/>
          <p:cNvSpPr/>
          <p:nvPr/>
        </p:nvSpPr>
        <p:spPr>
          <a:xfrm>
            <a:off x="6338400" y="1036275"/>
            <a:ext cx="2576700" cy="11637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372" name="Google Shape;372;p43"/>
          <p:cNvSpPr/>
          <p:nvPr/>
        </p:nvSpPr>
        <p:spPr>
          <a:xfrm>
            <a:off x="3121063" y="1470875"/>
            <a:ext cx="2819400" cy="2946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373" name="Google Shape;373;p43"/>
          <p:cNvSpPr/>
          <p:nvPr/>
        </p:nvSpPr>
        <p:spPr>
          <a:xfrm>
            <a:off x="3121075" y="3134000"/>
            <a:ext cx="2819400" cy="836100"/>
          </a:xfrm>
          <a:prstGeom prst="rect">
            <a:avLst/>
          </a:prstGeom>
          <a:solidFill>
            <a:srgbClr val="4DB6AC">
              <a:alpha val="50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374" name="Google Shape;374;p43"/>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375" name="Google Shape;375;p43"/>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376" name="Google Shape;376;p43"/>
          <p:cNvSpPr/>
          <p:nvPr/>
        </p:nvSpPr>
        <p:spPr>
          <a:xfrm>
            <a:off x="1241425" y="1736725"/>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7" name="Google Shape;377;p43"/>
          <p:cNvSpPr/>
          <p:nvPr/>
        </p:nvSpPr>
        <p:spPr>
          <a:xfrm>
            <a:off x="1241425" y="2636438"/>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8" name="Google Shape;378;p43"/>
          <p:cNvSpPr/>
          <p:nvPr/>
        </p:nvSpPr>
        <p:spPr>
          <a:xfrm>
            <a:off x="1241425" y="3244088"/>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9" name="Google Shape;379;p43"/>
          <p:cNvSpPr/>
          <p:nvPr/>
        </p:nvSpPr>
        <p:spPr>
          <a:xfrm>
            <a:off x="1241425" y="4143813"/>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0" name="Google Shape;380;p43"/>
          <p:cNvSpPr/>
          <p:nvPr/>
        </p:nvSpPr>
        <p:spPr>
          <a:xfrm>
            <a:off x="3121063" y="1905475"/>
            <a:ext cx="2819400" cy="2946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381" name="Google Shape;381;p43"/>
          <p:cNvCxnSpPr>
            <a:stCxn id="371" idx="1"/>
            <a:endCxn id="370" idx="3"/>
          </p:cNvCxnSpPr>
          <p:nvPr/>
        </p:nvCxnSpPr>
        <p:spPr>
          <a:xfrm rot="10800000">
            <a:off x="5940600" y="1183725"/>
            <a:ext cx="397800" cy="434400"/>
          </a:xfrm>
          <a:prstGeom prst="bentConnector3">
            <a:avLst>
              <a:gd name="adj1" fmla="val 50017"/>
            </a:avLst>
          </a:prstGeom>
          <a:noFill/>
          <a:ln w="9525" cap="flat" cmpd="sng">
            <a:solidFill>
              <a:schemeClr val="dk2"/>
            </a:solidFill>
            <a:prstDash val="solid"/>
            <a:round/>
            <a:headEnd type="none" w="med" len="med"/>
            <a:tailEnd type="none" w="med" len="med"/>
          </a:ln>
        </p:spPr>
      </p:cxnSp>
      <p:pic>
        <p:nvPicPr>
          <p:cNvPr id="382" name="Google Shape;382;p43"/>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383" name="Google Shape;383;p43"/>
          <p:cNvSpPr/>
          <p:nvPr/>
        </p:nvSpPr>
        <p:spPr>
          <a:xfrm>
            <a:off x="7570883" y="3189713"/>
            <a:ext cx="4206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b="1">
                <a:solidFill>
                  <a:schemeClr val="dk2"/>
                </a:solidFill>
                <a:latin typeface="Open Sans"/>
                <a:ea typeface="Open Sans"/>
                <a:cs typeface="Open Sans"/>
                <a:sym typeface="Open Sans"/>
              </a:rPr>
              <a:t>AI</a:t>
            </a:r>
            <a:endParaRPr sz="1800" b="1">
              <a:solidFill>
                <a:schemeClr val="dk2"/>
              </a:solidFill>
              <a:latin typeface="Open Sans"/>
              <a:ea typeface="Open Sans"/>
              <a:cs typeface="Open Sans"/>
              <a:sym typeface="Open Sans"/>
            </a:endParaRPr>
          </a:p>
        </p:txBody>
      </p:sp>
      <p:sp>
        <p:nvSpPr>
          <p:cNvPr id="384" name="Google Shape;384;p43"/>
          <p:cNvSpPr txBox="1"/>
          <p:nvPr/>
        </p:nvSpPr>
        <p:spPr>
          <a:xfrm>
            <a:off x="6338350" y="3893175"/>
            <a:ext cx="25767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385" name="Google Shape;385;p43"/>
          <p:cNvCxnSpPr>
            <a:stCxn id="373" idx="3"/>
          </p:cNvCxnSpPr>
          <p:nvPr/>
        </p:nvCxnSpPr>
        <p:spPr>
          <a:xfrm>
            <a:off x="5940475" y="3552050"/>
            <a:ext cx="402000" cy="24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43"/>
          <p:cNvCxnSpPr>
            <a:stCxn id="368" idx="3"/>
            <a:endCxn id="373" idx="1"/>
          </p:cNvCxnSpPr>
          <p:nvPr/>
        </p:nvCxnSpPr>
        <p:spPr>
          <a:xfrm>
            <a:off x="2570275" y="3030875"/>
            <a:ext cx="550800" cy="5211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387" name="Google Shape;387;p43"/>
          <p:cNvCxnSpPr>
            <a:stCxn id="367" idx="3"/>
            <a:endCxn id="370" idx="1"/>
          </p:cNvCxnSpPr>
          <p:nvPr/>
        </p:nvCxnSpPr>
        <p:spPr>
          <a:xfrm rot="10800000" flipH="1">
            <a:off x="2570275" y="1183575"/>
            <a:ext cx="550800" cy="287400"/>
          </a:xfrm>
          <a:prstGeom prst="bentConnector3">
            <a:avLst>
              <a:gd name="adj1" fmla="val 49941"/>
            </a:avLst>
          </a:prstGeom>
          <a:noFill/>
          <a:ln w="19050" cap="flat" cmpd="sng">
            <a:solidFill>
              <a:schemeClr val="dk2"/>
            </a:solidFill>
            <a:prstDash val="solid"/>
            <a:round/>
            <a:headEnd type="none" w="med" len="med"/>
            <a:tailEnd type="none" w="med" len="med"/>
          </a:ln>
        </p:spPr>
      </p:cxnSp>
      <p:cxnSp>
        <p:nvCxnSpPr>
          <p:cNvPr id="388" name="Google Shape;388;p43"/>
          <p:cNvCxnSpPr>
            <a:stCxn id="367" idx="3"/>
            <a:endCxn id="380" idx="1"/>
          </p:cNvCxnSpPr>
          <p:nvPr/>
        </p:nvCxnSpPr>
        <p:spPr>
          <a:xfrm>
            <a:off x="2570275" y="1470975"/>
            <a:ext cx="550800" cy="581700"/>
          </a:xfrm>
          <a:prstGeom prst="bentConnector3">
            <a:avLst>
              <a:gd name="adj1" fmla="val 49999"/>
            </a:avLst>
          </a:prstGeom>
          <a:noFill/>
          <a:ln w="19050" cap="flat" cmpd="sng">
            <a:solidFill>
              <a:schemeClr val="dk2"/>
            </a:solidFill>
            <a:prstDash val="solid"/>
            <a:round/>
            <a:headEnd type="none" w="med" len="med"/>
            <a:tailEnd type="none" w="med" len="med"/>
          </a:ln>
        </p:spPr>
      </p:cxnSp>
      <p:sp>
        <p:nvSpPr>
          <p:cNvPr id="389" name="Google Shape;38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Essay Evaluation</a:t>
            </a:r>
            <a:endParaRPr/>
          </a:p>
        </p:txBody>
      </p:sp>
      <p:sp>
        <p:nvSpPr>
          <p:cNvPr id="395" name="Google Shape;395;p4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In the past, the evaluation of essays are done by humans</a:t>
            </a:r>
            <a:endParaRPr/>
          </a:p>
        </p:txBody>
      </p:sp>
      <p:sp>
        <p:nvSpPr>
          <p:cNvPr id="396" name="Google Shape;39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32</a:t>
            </a:fld>
            <a:endParaRPr/>
          </a:p>
        </p:txBody>
      </p:sp>
      <p:pic>
        <p:nvPicPr>
          <p:cNvPr id="397" name="Google Shape;397;p44"/>
          <p:cNvPicPr preferRelativeResize="0"/>
          <p:nvPr/>
        </p:nvPicPr>
        <p:blipFill>
          <a:blip r:embed="rId3">
            <a:alphaModFix/>
          </a:blip>
          <a:stretch>
            <a:fillRect/>
          </a:stretch>
        </p:blipFill>
        <p:spPr>
          <a:xfrm flipH="1">
            <a:off x="311700" y="2374725"/>
            <a:ext cx="1714500" cy="1714500"/>
          </a:xfrm>
          <a:prstGeom prst="rect">
            <a:avLst/>
          </a:prstGeom>
          <a:noFill/>
          <a:ln>
            <a:noFill/>
          </a:ln>
        </p:spPr>
      </p:pic>
      <p:pic>
        <p:nvPicPr>
          <p:cNvPr id="398" name="Google Shape;398;p44"/>
          <p:cNvPicPr preferRelativeResize="0"/>
          <p:nvPr/>
        </p:nvPicPr>
        <p:blipFill>
          <a:blip r:embed="rId4">
            <a:alphaModFix/>
          </a:blip>
          <a:stretch>
            <a:fillRect/>
          </a:stretch>
        </p:blipFill>
        <p:spPr>
          <a:xfrm>
            <a:off x="3130613" y="2088975"/>
            <a:ext cx="2000250" cy="2286000"/>
          </a:xfrm>
          <a:prstGeom prst="rect">
            <a:avLst/>
          </a:prstGeom>
          <a:noFill/>
          <a:ln>
            <a:noFill/>
          </a:ln>
        </p:spPr>
      </p:pic>
      <p:pic>
        <p:nvPicPr>
          <p:cNvPr id="399" name="Google Shape;399;p44"/>
          <p:cNvPicPr preferRelativeResize="0"/>
          <p:nvPr/>
        </p:nvPicPr>
        <p:blipFill>
          <a:blip r:embed="rId5">
            <a:alphaModFix/>
          </a:blip>
          <a:stretch>
            <a:fillRect/>
          </a:stretch>
        </p:blipFill>
        <p:spPr>
          <a:xfrm>
            <a:off x="6235273" y="2374725"/>
            <a:ext cx="1882745" cy="1714500"/>
          </a:xfrm>
          <a:prstGeom prst="rect">
            <a:avLst/>
          </a:prstGeom>
          <a:noFill/>
          <a:ln>
            <a:noFill/>
          </a:ln>
        </p:spPr>
      </p:pic>
      <p:sp>
        <p:nvSpPr>
          <p:cNvPr id="400" name="Google Shape;400;p44"/>
          <p:cNvSpPr/>
          <p:nvPr/>
        </p:nvSpPr>
        <p:spPr>
          <a:xfrm rot="-5400000">
            <a:off x="2601232" y="2821275"/>
            <a:ext cx="240300" cy="8214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1" name="Google Shape;401;p44"/>
          <p:cNvSpPr/>
          <p:nvPr/>
        </p:nvSpPr>
        <p:spPr>
          <a:xfrm rot="-5400000">
            <a:off x="5421432" y="2821275"/>
            <a:ext cx="240300" cy="8214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44"/>
          <p:cNvSpPr txBox="1"/>
          <p:nvPr/>
        </p:nvSpPr>
        <p:spPr>
          <a:xfrm>
            <a:off x="408750" y="4281150"/>
            <a:ext cx="1520400" cy="63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solidFill>
                  <a:schemeClr val="dk2"/>
                </a:solidFill>
                <a:latin typeface="Open Sans"/>
                <a:ea typeface="Open Sans"/>
                <a:cs typeface="Open Sans"/>
                <a:sym typeface="Open Sans"/>
              </a:rPr>
              <a:t>The student writes an essay</a:t>
            </a:r>
            <a:endParaRPr>
              <a:solidFill>
                <a:schemeClr val="dk2"/>
              </a:solidFill>
              <a:latin typeface="Open Sans"/>
              <a:ea typeface="Open Sans"/>
              <a:cs typeface="Open Sans"/>
              <a:sym typeface="Open Sans"/>
            </a:endParaRPr>
          </a:p>
        </p:txBody>
      </p:sp>
      <p:sp>
        <p:nvSpPr>
          <p:cNvPr id="403" name="Google Shape;403;p44"/>
          <p:cNvSpPr txBox="1"/>
          <p:nvPr/>
        </p:nvSpPr>
        <p:spPr>
          <a:xfrm>
            <a:off x="2597750" y="4374975"/>
            <a:ext cx="3066000" cy="63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solidFill>
                  <a:schemeClr val="dk2"/>
                </a:solidFill>
                <a:latin typeface="Open Sans"/>
                <a:ea typeface="Open Sans"/>
                <a:cs typeface="Open Sans"/>
                <a:sym typeface="Open Sans"/>
              </a:rPr>
              <a:t>The teacher (human) evaluates the essay </a:t>
            </a:r>
            <a:r>
              <a:rPr lang="zh-TW" b="1">
                <a:solidFill>
                  <a:schemeClr val="dk2"/>
                </a:solidFill>
                <a:latin typeface="Open Sans"/>
                <a:ea typeface="Open Sans"/>
                <a:cs typeface="Open Sans"/>
                <a:sym typeface="Open Sans"/>
              </a:rPr>
              <a:t>based on some criteria</a:t>
            </a:r>
            <a:endParaRPr b="1">
              <a:solidFill>
                <a:schemeClr val="dk2"/>
              </a:solidFill>
              <a:latin typeface="Open Sans"/>
              <a:ea typeface="Open Sans"/>
              <a:cs typeface="Open Sans"/>
              <a:sym typeface="Open Sans"/>
            </a:endParaRPr>
          </a:p>
        </p:txBody>
      </p:sp>
      <p:sp>
        <p:nvSpPr>
          <p:cNvPr id="404" name="Google Shape;404;p44"/>
          <p:cNvSpPr txBox="1"/>
          <p:nvPr/>
        </p:nvSpPr>
        <p:spPr>
          <a:xfrm>
            <a:off x="5706500" y="4399500"/>
            <a:ext cx="29403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solidFill>
                  <a:schemeClr val="dk2"/>
                </a:solidFill>
                <a:latin typeface="Open Sans"/>
                <a:ea typeface="Open Sans"/>
                <a:cs typeface="Open Sans"/>
                <a:sym typeface="Open Sans"/>
              </a:rPr>
              <a:t>Obtain the evaluation result</a:t>
            </a:r>
            <a:endParaRPr>
              <a:solidFill>
                <a:schemeClr val="dk2"/>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Essay Evaluation</a:t>
            </a:r>
            <a:endParaRPr/>
          </a:p>
        </p:txBody>
      </p:sp>
      <p:sp>
        <p:nvSpPr>
          <p:cNvPr id="410" name="Google Shape;410;p4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In this homework, the evaluation of essays are done by AI assistants</a:t>
            </a:r>
            <a:endParaRPr/>
          </a:p>
        </p:txBody>
      </p:sp>
      <p:sp>
        <p:nvSpPr>
          <p:cNvPr id="411" name="Google Shape;41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33</a:t>
            </a:fld>
            <a:endParaRPr/>
          </a:p>
        </p:txBody>
      </p:sp>
      <p:pic>
        <p:nvPicPr>
          <p:cNvPr id="412" name="Google Shape;412;p45"/>
          <p:cNvPicPr preferRelativeResize="0"/>
          <p:nvPr/>
        </p:nvPicPr>
        <p:blipFill>
          <a:blip r:embed="rId3">
            <a:alphaModFix/>
          </a:blip>
          <a:stretch>
            <a:fillRect/>
          </a:stretch>
        </p:blipFill>
        <p:spPr>
          <a:xfrm flipH="1">
            <a:off x="313175" y="2374725"/>
            <a:ext cx="1714500" cy="1714500"/>
          </a:xfrm>
          <a:prstGeom prst="rect">
            <a:avLst/>
          </a:prstGeom>
          <a:noFill/>
          <a:ln>
            <a:noFill/>
          </a:ln>
        </p:spPr>
      </p:pic>
      <p:pic>
        <p:nvPicPr>
          <p:cNvPr id="413" name="Google Shape;413;p45"/>
          <p:cNvPicPr preferRelativeResize="0"/>
          <p:nvPr/>
        </p:nvPicPr>
        <p:blipFill>
          <a:blip r:embed="rId4">
            <a:alphaModFix/>
          </a:blip>
          <a:stretch>
            <a:fillRect/>
          </a:stretch>
        </p:blipFill>
        <p:spPr>
          <a:xfrm>
            <a:off x="6235273" y="2374725"/>
            <a:ext cx="1882745" cy="1714500"/>
          </a:xfrm>
          <a:prstGeom prst="rect">
            <a:avLst/>
          </a:prstGeom>
          <a:noFill/>
          <a:ln>
            <a:noFill/>
          </a:ln>
        </p:spPr>
      </p:pic>
      <p:sp>
        <p:nvSpPr>
          <p:cNvPr id="414" name="Google Shape;414;p45"/>
          <p:cNvSpPr/>
          <p:nvPr/>
        </p:nvSpPr>
        <p:spPr>
          <a:xfrm rot="-5400000">
            <a:off x="2601232" y="2821275"/>
            <a:ext cx="240300" cy="8214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5" name="Google Shape;415;p45"/>
          <p:cNvSpPr/>
          <p:nvPr/>
        </p:nvSpPr>
        <p:spPr>
          <a:xfrm rot="-5400000">
            <a:off x="5421432" y="2821275"/>
            <a:ext cx="240300" cy="8214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6" name="Google Shape;416;p45"/>
          <p:cNvSpPr txBox="1"/>
          <p:nvPr/>
        </p:nvSpPr>
        <p:spPr>
          <a:xfrm>
            <a:off x="267900" y="4281150"/>
            <a:ext cx="1802100" cy="63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solidFill>
                  <a:schemeClr val="dk2"/>
                </a:solidFill>
                <a:latin typeface="Open Sans"/>
                <a:ea typeface="Open Sans"/>
                <a:cs typeface="Open Sans"/>
                <a:sym typeface="Open Sans"/>
              </a:rPr>
              <a:t>The student writes an essay with AI</a:t>
            </a:r>
            <a:endParaRPr>
              <a:solidFill>
                <a:schemeClr val="dk2"/>
              </a:solidFill>
              <a:latin typeface="Open Sans"/>
              <a:ea typeface="Open Sans"/>
              <a:cs typeface="Open Sans"/>
              <a:sym typeface="Open Sans"/>
            </a:endParaRPr>
          </a:p>
        </p:txBody>
      </p:sp>
      <p:sp>
        <p:nvSpPr>
          <p:cNvPr id="417" name="Google Shape;417;p45"/>
          <p:cNvSpPr txBox="1"/>
          <p:nvPr/>
        </p:nvSpPr>
        <p:spPr>
          <a:xfrm>
            <a:off x="2660600" y="4374975"/>
            <a:ext cx="2940300" cy="63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solidFill>
                  <a:schemeClr val="dk2"/>
                </a:solidFill>
                <a:latin typeface="Open Sans"/>
                <a:ea typeface="Open Sans"/>
                <a:cs typeface="Open Sans"/>
                <a:sym typeface="Open Sans"/>
              </a:rPr>
              <a:t>The </a:t>
            </a:r>
            <a:r>
              <a:rPr lang="zh-TW" b="1">
                <a:solidFill>
                  <a:schemeClr val="dk2"/>
                </a:solidFill>
                <a:latin typeface="Open Sans"/>
                <a:ea typeface="Open Sans"/>
                <a:cs typeface="Open Sans"/>
                <a:sym typeface="Open Sans"/>
              </a:rPr>
              <a:t>AI assistant</a:t>
            </a:r>
            <a:r>
              <a:rPr lang="zh-TW">
                <a:solidFill>
                  <a:schemeClr val="dk2"/>
                </a:solidFill>
                <a:latin typeface="Open Sans"/>
                <a:ea typeface="Open Sans"/>
                <a:cs typeface="Open Sans"/>
                <a:sym typeface="Open Sans"/>
              </a:rPr>
              <a:t> evaluates the essay </a:t>
            </a:r>
            <a:r>
              <a:rPr lang="zh-TW" b="1">
                <a:solidFill>
                  <a:schemeClr val="dk2"/>
                </a:solidFill>
                <a:latin typeface="Open Sans"/>
                <a:ea typeface="Open Sans"/>
                <a:cs typeface="Open Sans"/>
                <a:sym typeface="Open Sans"/>
              </a:rPr>
              <a:t>based on some criteria</a:t>
            </a:r>
            <a:endParaRPr b="1">
              <a:solidFill>
                <a:schemeClr val="dk2"/>
              </a:solidFill>
              <a:latin typeface="Open Sans"/>
              <a:ea typeface="Open Sans"/>
              <a:cs typeface="Open Sans"/>
              <a:sym typeface="Open Sans"/>
            </a:endParaRPr>
          </a:p>
        </p:txBody>
      </p:sp>
      <p:sp>
        <p:nvSpPr>
          <p:cNvPr id="418" name="Google Shape;418;p45"/>
          <p:cNvSpPr txBox="1"/>
          <p:nvPr/>
        </p:nvSpPr>
        <p:spPr>
          <a:xfrm>
            <a:off x="5706500" y="4399500"/>
            <a:ext cx="29403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solidFill>
                  <a:schemeClr val="dk2"/>
                </a:solidFill>
                <a:latin typeface="Open Sans"/>
                <a:ea typeface="Open Sans"/>
                <a:cs typeface="Open Sans"/>
                <a:sym typeface="Open Sans"/>
              </a:rPr>
              <a:t>Obtain the evaluation result</a:t>
            </a:r>
            <a:endParaRPr>
              <a:solidFill>
                <a:schemeClr val="dk2"/>
              </a:solidFill>
              <a:latin typeface="Open Sans"/>
              <a:ea typeface="Open Sans"/>
              <a:cs typeface="Open Sans"/>
              <a:sym typeface="Open Sans"/>
            </a:endParaRPr>
          </a:p>
        </p:txBody>
      </p:sp>
      <p:pic>
        <p:nvPicPr>
          <p:cNvPr id="419" name="Google Shape;419;p45"/>
          <p:cNvPicPr preferRelativeResize="0"/>
          <p:nvPr/>
        </p:nvPicPr>
        <p:blipFill>
          <a:blip r:embed="rId5">
            <a:alphaModFix/>
          </a:blip>
          <a:stretch>
            <a:fillRect/>
          </a:stretch>
        </p:blipFill>
        <p:spPr>
          <a:xfrm>
            <a:off x="3426075" y="2494975"/>
            <a:ext cx="1410800" cy="1410800"/>
          </a:xfrm>
          <a:prstGeom prst="rect">
            <a:avLst/>
          </a:prstGeom>
          <a:noFill/>
          <a:ln>
            <a:noFill/>
          </a:ln>
        </p:spPr>
      </p:pic>
      <p:pic>
        <p:nvPicPr>
          <p:cNvPr id="420" name="Google Shape;420;p45"/>
          <p:cNvPicPr preferRelativeResize="0"/>
          <p:nvPr/>
        </p:nvPicPr>
        <p:blipFill>
          <a:blip r:embed="rId6">
            <a:alphaModFix/>
          </a:blip>
          <a:stretch>
            <a:fillRect/>
          </a:stretch>
        </p:blipFill>
        <p:spPr>
          <a:xfrm flipH="1">
            <a:off x="1182174" y="3421350"/>
            <a:ext cx="336000" cy="33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Essay Evaluation</a:t>
            </a:r>
            <a:endParaRPr/>
          </a:p>
        </p:txBody>
      </p:sp>
      <p:sp>
        <p:nvSpPr>
          <p:cNvPr id="426" name="Google Shape;426;p4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zh-TW"/>
              <a:t>We employ evaluation assistants (批改助教) on MediaTek DaVinci platform</a:t>
            </a:r>
            <a:endParaRPr/>
          </a:p>
          <a:p>
            <a:pPr marL="457200" lvl="0" indent="-342900" algn="l" rtl="0">
              <a:lnSpc>
                <a:spcPct val="200000"/>
              </a:lnSpc>
              <a:spcBef>
                <a:spcPts val="0"/>
              </a:spcBef>
              <a:spcAft>
                <a:spcPts val="0"/>
              </a:spcAft>
              <a:buSzPts val="1800"/>
              <a:buChar char="●"/>
            </a:pPr>
            <a:r>
              <a:rPr lang="zh-TW"/>
              <a:t>We prepare </a:t>
            </a:r>
            <a:r>
              <a:rPr lang="zh-TW" b="1"/>
              <a:t>evaluation prompts</a:t>
            </a:r>
            <a:r>
              <a:rPr lang="zh-TW"/>
              <a:t> including evaluation criteria and steps</a:t>
            </a:r>
            <a:endParaRPr/>
          </a:p>
          <a:p>
            <a:pPr marL="914400" lvl="1" indent="-317500" algn="l" rtl="0">
              <a:lnSpc>
                <a:spcPct val="200000"/>
              </a:lnSpc>
              <a:spcBef>
                <a:spcPts val="0"/>
              </a:spcBef>
              <a:spcAft>
                <a:spcPts val="0"/>
              </a:spcAft>
              <a:buSzPts val="1400"/>
              <a:buChar char="○"/>
            </a:pPr>
            <a:r>
              <a:rPr lang="zh-TW"/>
              <a:t>We combine an essay with the evaluation prompt and submit it to the assistant to obtain a score</a:t>
            </a:r>
            <a:endParaRPr sz="1400"/>
          </a:p>
        </p:txBody>
      </p:sp>
      <p:grpSp>
        <p:nvGrpSpPr>
          <p:cNvPr id="427" name="Google Shape;427;p46"/>
          <p:cNvGrpSpPr/>
          <p:nvPr/>
        </p:nvGrpSpPr>
        <p:grpSpPr>
          <a:xfrm>
            <a:off x="1106050" y="3387925"/>
            <a:ext cx="6931900" cy="1110650"/>
            <a:chOff x="1106050" y="3329900"/>
            <a:chExt cx="6931900" cy="1110650"/>
          </a:xfrm>
        </p:grpSpPr>
        <p:pic>
          <p:nvPicPr>
            <p:cNvPr id="428" name="Google Shape;428;p46"/>
            <p:cNvPicPr preferRelativeResize="0"/>
            <p:nvPr/>
          </p:nvPicPr>
          <p:blipFill>
            <a:blip r:embed="rId3">
              <a:alphaModFix/>
            </a:blip>
            <a:stretch>
              <a:fillRect/>
            </a:stretch>
          </p:blipFill>
          <p:spPr>
            <a:xfrm>
              <a:off x="4130100" y="3329900"/>
              <a:ext cx="707400" cy="707400"/>
            </a:xfrm>
            <a:prstGeom prst="rect">
              <a:avLst/>
            </a:prstGeom>
            <a:noFill/>
            <a:ln>
              <a:noFill/>
            </a:ln>
          </p:spPr>
        </p:pic>
        <p:sp>
          <p:nvSpPr>
            <p:cNvPr id="429" name="Google Shape;429;p46"/>
            <p:cNvSpPr txBox="1"/>
            <p:nvPr/>
          </p:nvSpPr>
          <p:spPr>
            <a:xfrm>
              <a:off x="3680100" y="4112350"/>
              <a:ext cx="1607400" cy="3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100" b="1">
                  <a:solidFill>
                    <a:schemeClr val="dk2"/>
                  </a:solidFill>
                  <a:latin typeface="Open Sans"/>
                  <a:ea typeface="Open Sans"/>
                  <a:cs typeface="Open Sans"/>
                  <a:sym typeface="Open Sans"/>
                </a:rPr>
                <a:t>Evaluation Assistant</a:t>
              </a:r>
              <a:endParaRPr sz="1100" b="1">
                <a:solidFill>
                  <a:schemeClr val="dk2"/>
                </a:solidFill>
                <a:latin typeface="Open Sans"/>
                <a:ea typeface="Open Sans"/>
                <a:cs typeface="Open Sans"/>
                <a:sym typeface="Open Sans"/>
              </a:endParaRPr>
            </a:p>
          </p:txBody>
        </p:sp>
        <p:pic>
          <p:nvPicPr>
            <p:cNvPr id="430" name="Google Shape;430;p46"/>
            <p:cNvPicPr preferRelativeResize="0"/>
            <p:nvPr/>
          </p:nvPicPr>
          <p:blipFill>
            <a:blip r:embed="rId4">
              <a:alphaModFix/>
            </a:blip>
            <a:stretch>
              <a:fillRect/>
            </a:stretch>
          </p:blipFill>
          <p:spPr>
            <a:xfrm>
              <a:off x="1784650" y="3329912"/>
              <a:ext cx="707400" cy="707378"/>
            </a:xfrm>
            <a:prstGeom prst="rect">
              <a:avLst/>
            </a:prstGeom>
            <a:noFill/>
            <a:ln>
              <a:noFill/>
            </a:ln>
          </p:spPr>
        </p:pic>
        <p:sp>
          <p:nvSpPr>
            <p:cNvPr id="431" name="Google Shape;431;p46"/>
            <p:cNvSpPr txBox="1"/>
            <p:nvPr/>
          </p:nvSpPr>
          <p:spPr>
            <a:xfrm>
              <a:off x="1106050" y="4112350"/>
              <a:ext cx="2064600" cy="3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100" b="1">
                  <a:solidFill>
                    <a:schemeClr val="dk2"/>
                  </a:solidFill>
                  <a:latin typeface="Open Sans"/>
                  <a:ea typeface="Open Sans"/>
                  <a:cs typeface="Open Sans"/>
                  <a:sym typeface="Open Sans"/>
                </a:rPr>
                <a:t>Evaluation Prompt + Essay</a:t>
              </a:r>
              <a:endParaRPr sz="1100" b="1">
                <a:solidFill>
                  <a:schemeClr val="dk2"/>
                </a:solidFill>
                <a:latin typeface="Open Sans"/>
                <a:ea typeface="Open Sans"/>
                <a:cs typeface="Open Sans"/>
                <a:sym typeface="Open Sans"/>
              </a:endParaRPr>
            </a:p>
          </p:txBody>
        </p:sp>
        <p:cxnSp>
          <p:nvCxnSpPr>
            <p:cNvPr id="432" name="Google Shape;432;p46"/>
            <p:cNvCxnSpPr/>
            <p:nvPr/>
          </p:nvCxnSpPr>
          <p:spPr>
            <a:xfrm>
              <a:off x="2767475" y="3703800"/>
              <a:ext cx="1087200" cy="0"/>
            </a:xfrm>
            <a:prstGeom prst="straightConnector1">
              <a:avLst/>
            </a:prstGeom>
            <a:noFill/>
            <a:ln w="9525" cap="flat" cmpd="sng">
              <a:solidFill>
                <a:schemeClr val="dk2"/>
              </a:solidFill>
              <a:prstDash val="solid"/>
              <a:round/>
              <a:headEnd type="none" w="med" len="med"/>
              <a:tailEnd type="triangle" w="med" len="med"/>
            </a:ln>
          </p:spPr>
        </p:cxnSp>
        <p:cxnSp>
          <p:nvCxnSpPr>
            <p:cNvPr id="433" name="Google Shape;433;p46"/>
            <p:cNvCxnSpPr/>
            <p:nvPr/>
          </p:nvCxnSpPr>
          <p:spPr>
            <a:xfrm>
              <a:off x="5112925" y="3703800"/>
              <a:ext cx="1087200" cy="0"/>
            </a:xfrm>
            <a:prstGeom prst="straightConnector1">
              <a:avLst/>
            </a:prstGeom>
            <a:noFill/>
            <a:ln w="9525" cap="flat" cmpd="sng">
              <a:solidFill>
                <a:schemeClr val="dk2"/>
              </a:solidFill>
              <a:prstDash val="solid"/>
              <a:round/>
              <a:headEnd type="none" w="med" len="med"/>
              <a:tailEnd type="triangle" w="med" len="med"/>
            </a:ln>
          </p:spPr>
        </p:cxnSp>
        <p:pic>
          <p:nvPicPr>
            <p:cNvPr id="434" name="Google Shape;434;p46"/>
            <p:cNvPicPr preferRelativeResize="0"/>
            <p:nvPr/>
          </p:nvPicPr>
          <p:blipFill>
            <a:blip r:embed="rId5">
              <a:alphaModFix/>
            </a:blip>
            <a:stretch>
              <a:fillRect/>
            </a:stretch>
          </p:blipFill>
          <p:spPr>
            <a:xfrm>
              <a:off x="6475550" y="3404950"/>
              <a:ext cx="603018" cy="707400"/>
            </a:xfrm>
            <a:prstGeom prst="rect">
              <a:avLst/>
            </a:prstGeom>
            <a:noFill/>
            <a:ln>
              <a:noFill/>
            </a:ln>
          </p:spPr>
        </p:pic>
        <p:sp>
          <p:nvSpPr>
            <p:cNvPr id="435" name="Google Shape;435;p46"/>
            <p:cNvSpPr txBox="1"/>
            <p:nvPr/>
          </p:nvSpPr>
          <p:spPr>
            <a:xfrm>
              <a:off x="5973350" y="4112350"/>
              <a:ext cx="2064600" cy="3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100" b="1">
                  <a:solidFill>
                    <a:schemeClr val="dk2"/>
                  </a:solidFill>
                  <a:latin typeface="Open Sans"/>
                  <a:ea typeface="Open Sans"/>
                  <a:cs typeface="Open Sans"/>
                  <a:sym typeface="Open Sans"/>
                </a:rPr>
                <a:t>Assessment Result (Score)</a:t>
              </a:r>
              <a:endParaRPr sz="1100" b="1">
                <a:solidFill>
                  <a:schemeClr val="dk2"/>
                </a:solidFill>
                <a:latin typeface="Open Sans"/>
                <a:ea typeface="Open Sans"/>
                <a:cs typeface="Open Sans"/>
                <a:sym typeface="Open Sans"/>
              </a:endParaRPr>
            </a:p>
          </p:txBody>
        </p:sp>
      </p:grpSp>
      <p:sp>
        <p:nvSpPr>
          <p:cNvPr id="436" name="Google Shape;436;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Essay Evaluation</a:t>
            </a:r>
            <a:endParaRPr/>
          </a:p>
        </p:txBody>
      </p:sp>
      <p:sp>
        <p:nvSpPr>
          <p:cNvPr id="442" name="Google Shape;442;p4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Illustration of the evaluation by AI evaluation assistant</a:t>
            </a:r>
            <a:endParaRPr/>
          </a:p>
        </p:txBody>
      </p:sp>
      <p:sp>
        <p:nvSpPr>
          <p:cNvPr id="443" name="Google Shape;443;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35</a:t>
            </a:fld>
            <a:endParaRPr/>
          </a:p>
        </p:txBody>
      </p:sp>
      <p:sp>
        <p:nvSpPr>
          <p:cNvPr id="444" name="Google Shape;444;p47"/>
          <p:cNvSpPr/>
          <p:nvPr/>
        </p:nvSpPr>
        <p:spPr>
          <a:xfrm>
            <a:off x="311700" y="1712975"/>
            <a:ext cx="5587500" cy="3095700"/>
          </a:xfrm>
          <a:prstGeom prst="roundRect">
            <a:avLst>
              <a:gd name="adj" fmla="val 6556"/>
            </a:avLst>
          </a:prstGeom>
          <a:solidFill>
            <a:srgbClr val="CFE2F3"/>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zh-TW" sz="1050">
                <a:latin typeface="Roboto Mono"/>
                <a:ea typeface="Roboto Mono"/>
                <a:cs typeface="Roboto Mono"/>
                <a:sym typeface="Roboto Mono"/>
              </a:rPr>
              <a:t>You are tasked with evaluating an article that presents the statement "Do you agree or disagree with the statement that Artificial Intelligence will eventually replace humans in most areas of work in the future world."</a:t>
            </a:r>
            <a:endParaRPr sz="1050">
              <a:latin typeface="Roboto Mono"/>
              <a:ea typeface="Roboto Mono"/>
              <a:cs typeface="Roboto Mono"/>
              <a:sym typeface="Roboto Mono"/>
            </a:endParaRPr>
          </a:p>
          <a:p>
            <a:pPr marL="0" lvl="0" indent="0" algn="just" rtl="0">
              <a:spcBef>
                <a:spcPts val="0"/>
              </a:spcBef>
              <a:spcAft>
                <a:spcPts val="0"/>
              </a:spcAft>
              <a:buNone/>
            </a:pPr>
            <a:r>
              <a:rPr lang="zh-TW" sz="1050">
                <a:latin typeface="Roboto Mono"/>
                <a:ea typeface="Roboto Mono"/>
                <a:cs typeface="Roboto Mono"/>
                <a:sym typeface="Roboto Mono"/>
              </a:rPr>
              <a:t>Your assignment involves assessing the article based on various criteria.</a:t>
            </a:r>
            <a:endParaRPr sz="1050">
              <a:latin typeface="Roboto Mono"/>
              <a:ea typeface="Roboto Mono"/>
              <a:cs typeface="Roboto Mono"/>
              <a:sym typeface="Roboto Mono"/>
            </a:endParaRPr>
          </a:p>
          <a:p>
            <a:pPr marL="0" lvl="0" indent="0" algn="just" rtl="0">
              <a:spcBef>
                <a:spcPts val="0"/>
              </a:spcBef>
              <a:spcAft>
                <a:spcPts val="0"/>
              </a:spcAft>
              <a:buNone/>
            </a:pPr>
            <a:r>
              <a:rPr lang="zh-TW" sz="1050">
                <a:latin typeface="Roboto Mono"/>
                <a:ea typeface="Roboto Mono"/>
                <a:cs typeface="Roboto Mono"/>
                <a:sym typeface="Roboto Mono"/>
              </a:rPr>
              <a:t>It is essential to thoroughly read and comprehend these instructions. Keep this document accessible during your review and refer to it as necessary.</a:t>
            </a:r>
            <a:endParaRPr sz="1050">
              <a:latin typeface="Roboto Mono"/>
              <a:ea typeface="Roboto Mono"/>
              <a:cs typeface="Roboto Mono"/>
              <a:sym typeface="Roboto Mono"/>
            </a:endParaRPr>
          </a:p>
          <a:p>
            <a:pPr marL="0" lvl="0" indent="0" algn="just" rtl="0">
              <a:spcBef>
                <a:spcPts val="0"/>
              </a:spcBef>
              <a:spcAft>
                <a:spcPts val="0"/>
              </a:spcAft>
              <a:buNone/>
            </a:pPr>
            <a:endParaRPr sz="1050">
              <a:latin typeface="Roboto Mono"/>
              <a:ea typeface="Roboto Mono"/>
              <a:cs typeface="Roboto Mono"/>
              <a:sym typeface="Roboto Mono"/>
            </a:endParaRPr>
          </a:p>
          <a:p>
            <a:pPr marL="0" lvl="0" indent="0" algn="just" rtl="0">
              <a:spcBef>
                <a:spcPts val="0"/>
              </a:spcBef>
              <a:spcAft>
                <a:spcPts val="0"/>
              </a:spcAft>
              <a:buNone/>
            </a:pPr>
            <a:r>
              <a:rPr lang="zh-TW" sz="1050">
                <a:latin typeface="Roboto Mono"/>
                <a:ea typeface="Roboto Mono"/>
                <a:cs typeface="Roboto Mono"/>
                <a:sym typeface="Roboto Mono"/>
              </a:rPr>
              <a:t>Evaluation Criteria:</a:t>
            </a:r>
            <a:endParaRPr sz="1050">
              <a:latin typeface="Roboto Mono"/>
              <a:ea typeface="Roboto Mono"/>
              <a:cs typeface="Roboto Mono"/>
              <a:sym typeface="Roboto Mono"/>
            </a:endParaRPr>
          </a:p>
          <a:p>
            <a:pPr marL="0" lvl="0" indent="0" algn="just" rtl="0">
              <a:spcBef>
                <a:spcPts val="0"/>
              </a:spcBef>
              <a:spcAft>
                <a:spcPts val="0"/>
              </a:spcAft>
              <a:buNone/>
            </a:pPr>
            <a:r>
              <a:rPr lang="zh-TW" sz="1050">
                <a:latin typeface="Roboto Mono"/>
                <a:ea typeface="Roboto Mono"/>
                <a:cs typeface="Roboto Mono"/>
                <a:sym typeface="Roboto Mono"/>
              </a:rPr>
              <a:t>Ideas and Analysias (30%):</a:t>
            </a:r>
            <a:endParaRPr sz="1050">
              <a:latin typeface="Roboto Mono"/>
              <a:ea typeface="Roboto Mono"/>
              <a:cs typeface="Roboto Mono"/>
              <a:sym typeface="Roboto Mono"/>
            </a:endParaRPr>
          </a:p>
          <a:p>
            <a:pPr marL="0" lvl="0" indent="0" algn="just" rtl="0">
              <a:spcBef>
                <a:spcPts val="0"/>
              </a:spcBef>
              <a:spcAft>
                <a:spcPts val="0"/>
              </a:spcAft>
              <a:buNone/>
            </a:pPr>
            <a:r>
              <a:rPr lang="zh-TW" sz="1050">
                <a:latin typeface="Roboto Mono"/>
                <a:ea typeface="Roboto Mono"/>
                <a:cs typeface="Roboto Mono"/>
                <a:sym typeface="Roboto Mono"/>
              </a:rPr>
              <a:t>Evaluate the strength and depth of the article's ideas. Consider the analysis provided, the clarity of the main argument, and the overall coherence of the author's viewpoint.</a:t>
            </a:r>
            <a:endParaRPr sz="1050">
              <a:latin typeface="Roboto Mono"/>
              <a:ea typeface="Roboto Mono"/>
              <a:cs typeface="Roboto Mono"/>
              <a:sym typeface="Roboto Mono"/>
            </a:endParaRPr>
          </a:p>
          <a:p>
            <a:pPr marL="0" lvl="0" indent="0" algn="just" rtl="0">
              <a:spcBef>
                <a:spcPts val="0"/>
              </a:spcBef>
              <a:spcAft>
                <a:spcPts val="0"/>
              </a:spcAft>
              <a:buNone/>
            </a:pPr>
            <a:r>
              <a:rPr lang="zh-TW" sz="1050">
                <a:latin typeface="Roboto Mono"/>
                <a:ea typeface="Roboto Mono"/>
                <a:cs typeface="Roboto Mono"/>
                <a:sym typeface="Roboto Mono"/>
              </a:rPr>
              <a:t>(...)</a:t>
            </a:r>
            <a:endParaRPr sz="1050">
              <a:latin typeface="Roboto Mono"/>
              <a:ea typeface="Roboto Mono"/>
              <a:cs typeface="Roboto Mono"/>
              <a:sym typeface="Roboto Mono"/>
            </a:endParaRPr>
          </a:p>
          <a:p>
            <a:pPr marL="0" lvl="0" indent="0" algn="just" rtl="0">
              <a:spcBef>
                <a:spcPts val="0"/>
              </a:spcBef>
              <a:spcAft>
                <a:spcPts val="0"/>
              </a:spcAft>
              <a:buNone/>
            </a:pPr>
            <a:r>
              <a:rPr lang="zh-TW" sz="1050">
                <a:latin typeface="Roboto Mono"/>
                <a:ea typeface="Roboto Mono"/>
                <a:cs typeface="Roboto Mono"/>
                <a:sym typeface="Roboto Mono"/>
              </a:rPr>
              <a:t>Student's Essay:</a:t>
            </a:r>
            <a:endParaRPr sz="1050">
              <a:latin typeface="Roboto Mono"/>
              <a:ea typeface="Roboto Mono"/>
              <a:cs typeface="Roboto Mono"/>
              <a:sym typeface="Roboto Mono"/>
            </a:endParaRPr>
          </a:p>
          <a:p>
            <a:pPr marL="0" lvl="0" indent="0" algn="just" rtl="0">
              <a:spcBef>
                <a:spcPts val="0"/>
              </a:spcBef>
              <a:spcAft>
                <a:spcPts val="0"/>
              </a:spcAft>
              <a:buNone/>
            </a:pPr>
            <a:r>
              <a:rPr lang="zh-TW" sz="1050">
                <a:latin typeface="Roboto Mono"/>
                <a:ea typeface="Roboto Mono"/>
                <a:cs typeface="Roboto Mono"/>
                <a:sym typeface="Roboto Mono"/>
              </a:rPr>
              <a:t>&lt;Essay to be evaluated&gt;</a:t>
            </a:r>
            <a:endParaRPr sz="1050">
              <a:latin typeface="Roboto Mono"/>
              <a:ea typeface="Roboto Mono"/>
              <a:cs typeface="Roboto Mono"/>
              <a:sym typeface="Roboto Mono"/>
            </a:endParaRPr>
          </a:p>
        </p:txBody>
      </p:sp>
      <p:sp>
        <p:nvSpPr>
          <p:cNvPr id="445" name="Google Shape;445;p47"/>
          <p:cNvSpPr/>
          <p:nvPr/>
        </p:nvSpPr>
        <p:spPr>
          <a:xfrm rot="-5400000">
            <a:off x="6067265" y="2927550"/>
            <a:ext cx="240300" cy="484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46" name="Google Shape;446;p47"/>
          <p:cNvPicPr preferRelativeResize="0"/>
          <p:nvPr/>
        </p:nvPicPr>
        <p:blipFill>
          <a:blip r:embed="rId3">
            <a:alphaModFix/>
          </a:blip>
          <a:stretch>
            <a:fillRect/>
          </a:stretch>
        </p:blipFill>
        <p:spPr>
          <a:xfrm>
            <a:off x="6475925" y="2729713"/>
            <a:ext cx="879875" cy="879875"/>
          </a:xfrm>
          <a:prstGeom prst="rect">
            <a:avLst/>
          </a:prstGeom>
          <a:noFill/>
          <a:ln>
            <a:noFill/>
          </a:ln>
        </p:spPr>
      </p:pic>
      <p:sp>
        <p:nvSpPr>
          <p:cNvPr id="447" name="Google Shape;447;p47"/>
          <p:cNvSpPr/>
          <p:nvPr/>
        </p:nvSpPr>
        <p:spPr>
          <a:xfrm rot="-5400000">
            <a:off x="7555165" y="2927550"/>
            <a:ext cx="240300" cy="484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8" name="Google Shape;448;p47"/>
          <p:cNvSpPr/>
          <p:nvPr/>
        </p:nvSpPr>
        <p:spPr>
          <a:xfrm>
            <a:off x="7994850" y="2809500"/>
            <a:ext cx="879900" cy="720300"/>
          </a:xfrm>
          <a:prstGeom prst="roundRect">
            <a:avLst>
              <a:gd name="adj" fmla="val 6556"/>
            </a:avLst>
          </a:prstGeom>
          <a:solidFill>
            <a:srgbClr val="FCE5CD"/>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latin typeface="Roboto Mono"/>
                <a:ea typeface="Roboto Mono"/>
                <a:cs typeface="Roboto Mono"/>
                <a:sym typeface="Roboto Mono"/>
              </a:rPr>
              <a:t>Final </a:t>
            </a:r>
            <a:endParaRPr sz="1200">
              <a:latin typeface="Roboto Mono"/>
              <a:ea typeface="Roboto Mono"/>
              <a:cs typeface="Roboto Mono"/>
              <a:sym typeface="Roboto Mono"/>
            </a:endParaRPr>
          </a:p>
          <a:p>
            <a:pPr marL="0" lvl="0" indent="0" algn="ctr" rtl="0">
              <a:spcBef>
                <a:spcPts val="0"/>
              </a:spcBef>
              <a:spcAft>
                <a:spcPts val="0"/>
              </a:spcAft>
              <a:buNone/>
            </a:pPr>
            <a:r>
              <a:rPr lang="zh-TW" sz="1200">
                <a:latin typeface="Roboto Mono"/>
                <a:ea typeface="Roboto Mono"/>
                <a:cs typeface="Roboto Mono"/>
                <a:sym typeface="Roboto Mono"/>
              </a:rPr>
              <a:t>score: </a:t>
            </a:r>
            <a:endParaRPr sz="1200">
              <a:latin typeface="Roboto Mono"/>
              <a:ea typeface="Roboto Mono"/>
              <a:cs typeface="Roboto Mono"/>
              <a:sym typeface="Roboto Mono"/>
            </a:endParaRPr>
          </a:p>
          <a:p>
            <a:pPr marL="0" lvl="0" indent="0" algn="ctr" rtl="0">
              <a:spcBef>
                <a:spcPts val="0"/>
              </a:spcBef>
              <a:spcAft>
                <a:spcPts val="0"/>
              </a:spcAft>
              <a:buNone/>
            </a:pPr>
            <a:r>
              <a:rPr lang="zh-TW" sz="1200">
                <a:latin typeface="Roboto Mono"/>
                <a:ea typeface="Roboto Mono"/>
                <a:cs typeface="Roboto Mono"/>
                <a:sym typeface="Roboto Mono"/>
              </a:rPr>
              <a:t>7.5</a:t>
            </a:r>
            <a:endParaRPr sz="1200">
              <a:latin typeface="Roboto Mono"/>
              <a:ea typeface="Roboto Mono"/>
              <a:cs typeface="Roboto Mono"/>
              <a:sym typeface="Roboto Mono"/>
            </a:endParaRPr>
          </a:p>
        </p:txBody>
      </p:sp>
      <p:sp>
        <p:nvSpPr>
          <p:cNvPr id="449" name="Google Shape;449;p47"/>
          <p:cNvSpPr txBox="1"/>
          <p:nvPr/>
        </p:nvSpPr>
        <p:spPr>
          <a:xfrm>
            <a:off x="6243863" y="3609600"/>
            <a:ext cx="1344000" cy="87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zh-TW" sz="1200">
                <a:solidFill>
                  <a:schemeClr val="dk2"/>
                </a:solidFill>
                <a:latin typeface="Open Sans"/>
                <a:ea typeface="Open Sans"/>
                <a:cs typeface="Open Sans"/>
                <a:sym typeface="Open Sans"/>
              </a:rPr>
              <a:t>Evaluation assistants</a:t>
            </a:r>
            <a:endParaRPr sz="1200">
              <a:solidFill>
                <a:schemeClr val="dk2"/>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Evaluation Settings in Evaluation Assistants</a:t>
            </a:r>
            <a:endParaRPr/>
          </a:p>
        </p:txBody>
      </p:sp>
      <p:sp>
        <p:nvSpPr>
          <p:cNvPr id="455" name="Google Shape;455;p4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Platform</a:t>
            </a:r>
            <a:endParaRPr/>
          </a:p>
          <a:p>
            <a:pPr marL="914400" lvl="1" indent="-317500" algn="l" rtl="0">
              <a:lnSpc>
                <a:spcPct val="150000"/>
              </a:lnSpc>
              <a:spcBef>
                <a:spcPts val="0"/>
              </a:spcBef>
              <a:spcAft>
                <a:spcPts val="0"/>
              </a:spcAft>
              <a:buSzPts val="1400"/>
              <a:buChar char="○"/>
            </a:pPr>
            <a:r>
              <a:rPr lang="zh-TW"/>
              <a:t>MediaTek DaVinci Platform</a:t>
            </a:r>
            <a:endParaRPr/>
          </a:p>
          <a:p>
            <a:pPr marL="457200" lvl="0" indent="-342900" algn="l" rtl="0">
              <a:lnSpc>
                <a:spcPct val="150000"/>
              </a:lnSpc>
              <a:spcBef>
                <a:spcPts val="0"/>
              </a:spcBef>
              <a:spcAft>
                <a:spcPts val="0"/>
              </a:spcAft>
              <a:buSzPts val="1800"/>
              <a:buChar char="●"/>
            </a:pPr>
            <a:r>
              <a:rPr lang="zh-TW"/>
              <a:t>Model</a:t>
            </a:r>
            <a:endParaRPr/>
          </a:p>
          <a:p>
            <a:pPr marL="914400" lvl="1" indent="-317500" algn="l" rtl="0">
              <a:lnSpc>
                <a:spcPct val="150000"/>
              </a:lnSpc>
              <a:spcBef>
                <a:spcPts val="0"/>
              </a:spcBef>
              <a:spcAft>
                <a:spcPts val="0"/>
              </a:spcAft>
              <a:buSzPts val="1400"/>
              <a:buChar char="○"/>
            </a:pPr>
            <a:r>
              <a:rPr lang="zh-TW"/>
              <a:t>GPT-4-turbo</a:t>
            </a:r>
            <a:endParaRPr/>
          </a:p>
          <a:p>
            <a:pPr marL="457200" lvl="0" indent="-342900" algn="l" rtl="0">
              <a:lnSpc>
                <a:spcPct val="150000"/>
              </a:lnSpc>
              <a:spcBef>
                <a:spcPts val="0"/>
              </a:spcBef>
              <a:spcAft>
                <a:spcPts val="0"/>
              </a:spcAft>
              <a:buSzPts val="1800"/>
              <a:buChar char="●"/>
            </a:pPr>
            <a:r>
              <a:rPr lang="zh-TW"/>
              <a:t>Hyperparameters</a:t>
            </a:r>
            <a:endParaRPr/>
          </a:p>
          <a:p>
            <a:pPr marL="914400" lvl="1" indent="-317500" algn="l" rtl="0">
              <a:lnSpc>
                <a:spcPct val="150000"/>
              </a:lnSpc>
              <a:spcBef>
                <a:spcPts val="0"/>
              </a:spcBef>
              <a:spcAft>
                <a:spcPts val="0"/>
              </a:spcAft>
              <a:buSzPts val="1400"/>
              <a:buChar char="○"/>
            </a:pPr>
            <a:r>
              <a:rPr lang="zh-TW"/>
              <a:t>Temperature	0.5 (Neutral)</a:t>
            </a:r>
            <a:endParaRPr strike="sngStrike"/>
          </a:p>
        </p:txBody>
      </p:sp>
      <p:sp>
        <p:nvSpPr>
          <p:cNvPr id="456" name="Google Shape;456;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9"/>
          <p:cNvSpPr txBox="1">
            <a:spLocks noGrp="1"/>
          </p:cNvSpPr>
          <p:nvPr>
            <p:ph type="body" idx="1"/>
          </p:nvPr>
        </p:nvSpPr>
        <p:spPr>
          <a:xfrm>
            <a:off x="311700" y="1266325"/>
            <a:ext cx="8520600" cy="3668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zh-TW"/>
              <a:t>Due to the limited space, we put the full version of evaluation prompts below</a:t>
            </a:r>
            <a:endParaRPr/>
          </a:p>
          <a:p>
            <a:pPr marL="457200" lvl="0" indent="-342900" algn="l" rtl="0">
              <a:lnSpc>
                <a:spcPct val="150000"/>
              </a:lnSpc>
              <a:spcBef>
                <a:spcPts val="1200"/>
              </a:spcBef>
              <a:spcAft>
                <a:spcPts val="0"/>
              </a:spcAft>
              <a:buSzPts val="1800"/>
              <a:buChar char="●"/>
            </a:pPr>
            <a:r>
              <a:rPr lang="zh-TW" u="sng">
                <a:solidFill>
                  <a:schemeClr val="hlink"/>
                </a:solidFill>
                <a:hlinkClick r:id="rId3"/>
              </a:rPr>
              <a:t>English</a:t>
            </a:r>
            <a:endParaRPr/>
          </a:p>
          <a:p>
            <a:pPr marL="457200" lvl="0" indent="-342900" algn="l" rtl="0">
              <a:lnSpc>
                <a:spcPct val="150000"/>
              </a:lnSpc>
              <a:spcBef>
                <a:spcPts val="0"/>
              </a:spcBef>
              <a:spcAft>
                <a:spcPts val="0"/>
              </a:spcAft>
              <a:buSzPts val="1800"/>
              <a:buChar char="●"/>
            </a:pPr>
            <a:r>
              <a:rPr lang="zh-TW" u="sng">
                <a:solidFill>
                  <a:schemeClr val="hlink"/>
                </a:solidFill>
                <a:hlinkClick r:id="rId4"/>
              </a:rPr>
              <a:t>Mandarin</a:t>
            </a:r>
            <a:endParaRPr/>
          </a:p>
          <a:p>
            <a:pPr marL="0" lvl="0" indent="0" algn="l" rtl="0">
              <a:lnSpc>
                <a:spcPct val="150000"/>
              </a:lnSpc>
              <a:spcBef>
                <a:spcPts val="1200"/>
              </a:spcBef>
              <a:spcAft>
                <a:spcPts val="0"/>
              </a:spcAft>
              <a:buNone/>
            </a:pPr>
            <a:r>
              <a:rPr lang="zh-TW"/>
              <a:t>Please contact TAs immediately if the links are not accessible.</a:t>
            </a:r>
            <a:endParaRPr/>
          </a:p>
          <a:p>
            <a:pPr marL="0" lvl="0" indent="0" algn="l" rtl="0">
              <a:lnSpc>
                <a:spcPct val="150000"/>
              </a:lnSpc>
              <a:spcBef>
                <a:spcPts val="1200"/>
              </a:spcBef>
              <a:spcAft>
                <a:spcPts val="1200"/>
              </a:spcAft>
              <a:buNone/>
            </a:pPr>
            <a:r>
              <a:rPr lang="zh-TW" sz="1600"/>
              <a:t>⚠️ TAs have made some modifications to the evaluation prompts in response to students' concerns regarding prompt hacking. [Update on 3/1]</a:t>
            </a:r>
            <a:endParaRPr sz="1600"/>
          </a:p>
        </p:txBody>
      </p:sp>
      <p:sp>
        <p:nvSpPr>
          <p:cNvPr id="462" name="Google Shape;462;p4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Evaluation Prompts</a:t>
            </a:r>
            <a:endParaRPr/>
          </a:p>
        </p:txBody>
      </p:sp>
      <p:sp>
        <p:nvSpPr>
          <p:cNvPr id="463" name="Google Shape;46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0"/>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zh-TW"/>
              <a:t>Part 2.  Evaluate the Essays on DaVinci Platform</a:t>
            </a:r>
            <a:endParaRPr/>
          </a:p>
          <a:p>
            <a:pPr marL="0" lvl="0" indent="0" algn="ctr" rtl="0">
              <a:spcBef>
                <a:spcPts val="0"/>
              </a:spcBef>
              <a:spcAft>
                <a:spcPts val="0"/>
              </a:spcAft>
              <a:buNone/>
            </a:pPr>
            <a:r>
              <a:rPr lang="zh-TW"/>
              <a:t>Step 1: Install Evaluation Assistants</a:t>
            </a:r>
            <a:endParaRPr/>
          </a:p>
        </p:txBody>
      </p:sp>
      <p:sp>
        <p:nvSpPr>
          <p:cNvPr id="469" name="Google Shape;46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zh-TW"/>
              <a:t>In Homework 2, you need two evaluation assistants:</a:t>
            </a:r>
            <a:endParaRPr/>
          </a:p>
          <a:p>
            <a:pPr marL="457200" lvl="0" indent="-342900" algn="l" rtl="0">
              <a:lnSpc>
                <a:spcPct val="150000"/>
              </a:lnSpc>
              <a:spcBef>
                <a:spcPts val="1200"/>
              </a:spcBef>
              <a:spcAft>
                <a:spcPts val="0"/>
              </a:spcAft>
              <a:buSzPts val="1800"/>
              <a:buChar char="●"/>
            </a:pPr>
            <a:r>
              <a:rPr lang="zh-TW" b="1"/>
              <a:t>GenAI Homework2 Assistant (English)</a:t>
            </a:r>
            <a:endParaRPr b="1"/>
          </a:p>
          <a:p>
            <a:pPr marL="914400" lvl="1" indent="-317500" algn="l" rtl="0">
              <a:lnSpc>
                <a:spcPct val="150000"/>
              </a:lnSpc>
              <a:spcBef>
                <a:spcPts val="0"/>
              </a:spcBef>
              <a:spcAft>
                <a:spcPts val="0"/>
              </a:spcAft>
              <a:buSzPts val="1400"/>
              <a:buChar char="○"/>
            </a:pPr>
            <a:r>
              <a:rPr lang="zh-TW"/>
              <a:t>for </a:t>
            </a:r>
            <a:r>
              <a:rPr lang="zh-TW" b="1"/>
              <a:t>English </a:t>
            </a:r>
            <a:r>
              <a:rPr lang="zh-TW"/>
              <a:t>essay evaluation</a:t>
            </a:r>
            <a:endParaRPr/>
          </a:p>
          <a:p>
            <a:pPr marL="457200" lvl="0" indent="-342900" algn="l" rtl="0">
              <a:lnSpc>
                <a:spcPct val="150000"/>
              </a:lnSpc>
              <a:spcBef>
                <a:spcPts val="0"/>
              </a:spcBef>
              <a:spcAft>
                <a:spcPts val="0"/>
              </a:spcAft>
              <a:buSzPts val="1800"/>
              <a:buChar char="●"/>
            </a:pPr>
            <a:r>
              <a:rPr lang="zh-TW" b="1"/>
              <a:t>GenAI Homework2 Assistant (Mandarin)</a:t>
            </a:r>
            <a:endParaRPr b="1"/>
          </a:p>
          <a:p>
            <a:pPr marL="914400" lvl="1" indent="-317500" algn="l" rtl="0">
              <a:lnSpc>
                <a:spcPct val="150000"/>
              </a:lnSpc>
              <a:spcBef>
                <a:spcPts val="0"/>
              </a:spcBef>
              <a:spcAft>
                <a:spcPts val="0"/>
              </a:spcAft>
              <a:buSzPts val="1400"/>
              <a:buChar char="○"/>
            </a:pPr>
            <a:r>
              <a:rPr lang="zh-TW"/>
              <a:t>for </a:t>
            </a:r>
            <a:r>
              <a:rPr lang="zh-TW" b="1"/>
              <a:t>Mandarin </a:t>
            </a:r>
            <a:r>
              <a:rPr lang="zh-TW"/>
              <a:t>essay evaluation</a:t>
            </a:r>
            <a:endParaRPr/>
          </a:p>
          <a:p>
            <a:pPr marL="0" lvl="0" indent="0" algn="l" rtl="0">
              <a:lnSpc>
                <a:spcPct val="150000"/>
              </a:lnSpc>
              <a:spcBef>
                <a:spcPts val="1200"/>
              </a:spcBef>
              <a:spcAft>
                <a:spcPts val="0"/>
              </a:spcAft>
              <a:buNone/>
            </a:pPr>
            <a:r>
              <a:rPr lang="zh-TW" sz="1600">
                <a:solidFill>
                  <a:srgbClr val="FF0000"/>
                </a:solidFill>
              </a:rPr>
              <a:t>⚠️ </a:t>
            </a:r>
            <a:r>
              <a:rPr lang="zh-TW" sz="1600"/>
              <a:t>Please utilize the appropriate assistant to evaluate your essays. Otherwise, your evaluation results will be deemed </a:t>
            </a:r>
            <a:r>
              <a:rPr lang="zh-TW" sz="1600" b="1"/>
              <a:t>invalid and you will not receive any score</a:t>
            </a:r>
            <a:r>
              <a:rPr lang="zh-TW" sz="1600"/>
              <a:t>. </a:t>
            </a:r>
            <a:endParaRPr sz="1600"/>
          </a:p>
        </p:txBody>
      </p:sp>
      <p:sp>
        <p:nvSpPr>
          <p:cNvPr id="475" name="Google Shape;475;p5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Evaluation Assistants</a:t>
            </a:r>
            <a:endParaRPr/>
          </a:p>
        </p:txBody>
      </p:sp>
      <p:sp>
        <p:nvSpPr>
          <p:cNvPr id="476" name="Google Shape;476;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都是AI的作文比賽: 參賽者跟評審都是AI</a:t>
            </a:r>
            <a:endParaRPr/>
          </a:p>
        </p:txBody>
      </p:sp>
      <p:sp>
        <p:nvSpPr>
          <p:cNvPr id="88" name="Google Shape;88;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zh-TW" dirty="0"/>
              <a:t>There are two parts in this assignment: Writing essays and judging the essays</a:t>
            </a:r>
            <a:endParaRPr dirty="0"/>
          </a:p>
          <a:p>
            <a:pPr marL="457200" lvl="0" indent="-342900" algn="l" rtl="0">
              <a:lnSpc>
                <a:spcPct val="150000"/>
              </a:lnSpc>
              <a:spcBef>
                <a:spcPts val="1200"/>
              </a:spcBef>
              <a:spcAft>
                <a:spcPts val="0"/>
              </a:spcAft>
              <a:buSzPts val="1800"/>
              <a:buChar char="●"/>
            </a:pPr>
            <a:r>
              <a:rPr lang="zh-TW" dirty="0"/>
              <a:t>You will use AI models to </a:t>
            </a:r>
            <a:r>
              <a:rPr lang="zh-TW" b="1" dirty="0"/>
              <a:t>generate</a:t>
            </a:r>
            <a:r>
              <a:rPr lang="zh-TW" dirty="0"/>
              <a:t> two essays</a:t>
            </a:r>
            <a:endParaRPr dirty="0"/>
          </a:p>
          <a:p>
            <a:pPr marL="457200" lvl="0" indent="-342900" algn="l" rtl="0">
              <a:lnSpc>
                <a:spcPct val="150000"/>
              </a:lnSpc>
              <a:spcBef>
                <a:spcPts val="0"/>
              </a:spcBef>
              <a:spcAft>
                <a:spcPts val="0"/>
              </a:spcAft>
              <a:buSzPts val="1800"/>
              <a:buChar char="●"/>
            </a:pPr>
            <a:r>
              <a:rPr lang="zh-TW" dirty="0"/>
              <a:t>You will use AI models to </a:t>
            </a:r>
            <a:r>
              <a:rPr lang="zh-TW" b="1" dirty="0"/>
              <a:t>evaluate</a:t>
            </a:r>
            <a:r>
              <a:rPr lang="zh-TW" dirty="0"/>
              <a:t> the essays</a:t>
            </a:r>
            <a:endParaRPr dirty="0"/>
          </a:p>
        </p:txBody>
      </p:sp>
      <p:sp>
        <p:nvSpPr>
          <p:cNvPr id="89" name="Google Shape;8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E"/>
        </a:solidFill>
        <a:effectLst/>
      </p:bgPr>
    </p:bg>
    <p:spTree>
      <p:nvGrpSpPr>
        <p:cNvPr id="1" name="Shape 480"/>
        <p:cNvGrpSpPr/>
        <p:nvPr/>
      </p:nvGrpSpPr>
      <p:grpSpPr>
        <a:xfrm>
          <a:off x="0" y="0"/>
          <a:ext cx="0" cy="0"/>
          <a:chOff x="0" y="0"/>
          <a:chExt cx="0" cy="0"/>
        </a:xfrm>
      </p:grpSpPr>
      <p:pic>
        <p:nvPicPr>
          <p:cNvPr id="481" name="Google Shape;481;p52"/>
          <p:cNvPicPr preferRelativeResize="0"/>
          <p:nvPr/>
        </p:nvPicPr>
        <p:blipFill>
          <a:blip r:embed="rId3">
            <a:alphaModFix/>
          </a:blip>
          <a:stretch>
            <a:fillRect/>
          </a:stretch>
        </p:blipFill>
        <p:spPr>
          <a:xfrm>
            <a:off x="0" y="87064"/>
            <a:ext cx="9144003" cy="4969372"/>
          </a:xfrm>
          <a:prstGeom prst="rect">
            <a:avLst/>
          </a:prstGeom>
          <a:noFill/>
          <a:ln>
            <a:noFill/>
          </a:ln>
        </p:spPr>
      </p:pic>
      <p:sp>
        <p:nvSpPr>
          <p:cNvPr id="482" name="Google Shape;48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40</a:t>
            </a:fld>
            <a:endParaRPr/>
          </a:p>
        </p:txBody>
      </p:sp>
      <p:sp>
        <p:nvSpPr>
          <p:cNvPr id="483" name="Google Shape;483;p52"/>
          <p:cNvSpPr/>
          <p:nvPr/>
        </p:nvSpPr>
        <p:spPr>
          <a:xfrm>
            <a:off x="0" y="464575"/>
            <a:ext cx="1274100" cy="268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4" name="Google Shape;484;p52"/>
          <p:cNvSpPr txBox="1"/>
          <p:nvPr/>
        </p:nvSpPr>
        <p:spPr>
          <a:xfrm>
            <a:off x="5729800" y="276650"/>
            <a:ext cx="21720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2. Check assistant store</a:t>
            </a:r>
            <a:endParaRPr sz="1100" b="1">
              <a:solidFill>
                <a:srgbClr val="E69138"/>
              </a:solidFill>
              <a:latin typeface="Open Sans"/>
              <a:ea typeface="Open Sans"/>
              <a:cs typeface="Open Sans"/>
              <a:sym typeface="Open Sans"/>
            </a:endParaRPr>
          </a:p>
        </p:txBody>
      </p:sp>
      <p:sp>
        <p:nvSpPr>
          <p:cNvPr id="485" name="Google Shape;485;p52"/>
          <p:cNvSpPr/>
          <p:nvPr/>
        </p:nvSpPr>
        <p:spPr>
          <a:xfrm>
            <a:off x="5729800" y="613250"/>
            <a:ext cx="1178400" cy="528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6" name="Google Shape;486;p52"/>
          <p:cNvSpPr txBox="1"/>
          <p:nvPr/>
        </p:nvSpPr>
        <p:spPr>
          <a:xfrm>
            <a:off x="1269550" y="217425"/>
            <a:ext cx="16443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1. Create a new chat</a:t>
            </a:r>
            <a:endParaRPr sz="1100" b="1">
              <a:solidFill>
                <a:srgbClr val="E69138"/>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0D0E"/>
        </a:solidFill>
        <a:effectLst/>
      </p:bgPr>
    </p:bg>
    <p:spTree>
      <p:nvGrpSpPr>
        <p:cNvPr id="1" name="Shape 490"/>
        <p:cNvGrpSpPr/>
        <p:nvPr/>
      </p:nvGrpSpPr>
      <p:grpSpPr>
        <a:xfrm>
          <a:off x="0" y="0"/>
          <a:ext cx="0" cy="0"/>
          <a:chOff x="0" y="0"/>
          <a:chExt cx="0" cy="0"/>
        </a:xfrm>
      </p:grpSpPr>
      <p:pic>
        <p:nvPicPr>
          <p:cNvPr id="491" name="Google Shape;491;p53"/>
          <p:cNvPicPr preferRelativeResize="0"/>
          <p:nvPr/>
        </p:nvPicPr>
        <p:blipFill>
          <a:blip r:embed="rId3">
            <a:alphaModFix/>
          </a:blip>
          <a:stretch>
            <a:fillRect/>
          </a:stretch>
        </p:blipFill>
        <p:spPr>
          <a:xfrm>
            <a:off x="457195" y="0"/>
            <a:ext cx="8229606" cy="5143501"/>
          </a:xfrm>
          <a:prstGeom prst="rect">
            <a:avLst/>
          </a:prstGeom>
          <a:noFill/>
          <a:ln>
            <a:noFill/>
          </a:ln>
        </p:spPr>
      </p:pic>
      <p:sp>
        <p:nvSpPr>
          <p:cNvPr id="492" name="Google Shape;492;p53"/>
          <p:cNvSpPr/>
          <p:nvPr/>
        </p:nvSpPr>
        <p:spPr>
          <a:xfrm>
            <a:off x="2815600" y="853275"/>
            <a:ext cx="1560600" cy="292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3" name="Google Shape;493;p53"/>
          <p:cNvSpPr txBox="1"/>
          <p:nvPr/>
        </p:nvSpPr>
        <p:spPr>
          <a:xfrm>
            <a:off x="2752675" y="504050"/>
            <a:ext cx="2712000" cy="2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3. Search the name of the assistant</a:t>
            </a:r>
            <a:endParaRPr sz="1100" b="1">
              <a:solidFill>
                <a:srgbClr val="E69138"/>
              </a:solidFill>
              <a:latin typeface="Open Sans"/>
              <a:ea typeface="Open Sans"/>
              <a:cs typeface="Open Sans"/>
              <a:sym typeface="Open Sans"/>
            </a:endParaRPr>
          </a:p>
        </p:txBody>
      </p:sp>
      <p:sp>
        <p:nvSpPr>
          <p:cNvPr id="494" name="Google Shape;494;p53"/>
          <p:cNvSpPr txBox="1"/>
          <p:nvPr/>
        </p:nvSpPr>
        <p:spPr>
          <a:xfrm>
            <a:off x="2815600" y="1339200"/>
            <a:ext cx="2233200" cy="2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4. Click your target assistant</a:t>
            </a:r>
            <a:endParaRPr sz="1100" b="1">
              <a:solidFill>
                <a:srgbClr val="E69138"/>
              </a:solidFill>
              <a:latin typeface="Open Sans"/>
              <a:ea typeface="Open Sans"/>
              <a:cs typeface="Open Sans"/>
              <a:sym typeface="Open Sans"/>
            </a:endParaRPr>
          </a:p>
        </p:txBody>
      </p:sp>
      <p:sp>
        <p:nvSpPr>
          <p:cNvPr id="495" name="Google Shape;495;p53"/>
          <p:cNvSpPr/>
          <p:nvPr/>
        </p:nvSpPr>
        <p:spPr>
          <a:xfrm>
            <a:off x="2815600" y="1671425"/>
            <a:ext cx="3572700" cy="4149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96" name="Google Shape;496;p53"/>
          <p:cNvPicPr preferRelativeResize="0"/>
          <p:nvPr/>
        </p:nvPicPr>
        <p:blipFill rotWithShape="1">
          <a:blip r:embed="rId4">
            <a:alphaModFix/>
          </a:blip>
          <a:srcRect l="15215" t="15810" r="16338" b="57373"/>
          <a:stretch/>
        </p:blipFill>
        <p:spPr>
          <a:xfrm>
            <a:off x="1694350" y="3734275"/>
            <a:ext cx="5755300" cy="1409226"/>
          </a:xfrm>
          <a:prstGeom prst="rect">
            <a:avLst/>
          </a:prstGeom>
          <a:noFill/>
          <a:ln>
            <a:noFill/>
          </a:ln>
        </p:spPr>
      </p:pic>
      <p:sp>
        <p:nvSpPr>
          <p:cNvPr id="497" name="Google Shape;497;p53"/>
          <p:cNvSpPr txBox="1"/>
          <p:nvPr/>
        </p:nvSpPr>
        <p:spPr>
          <a:xfrm>
            <a:off x="6168425" y="4405550"/>
            <a:ext cx="820800" cy="3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5. Install</a:t>
            </a:r>
            <a:endParaRPr sz="1100" b="1">
              <a:solidFill>
                <a:srgbClr val="E69138"/>
              </a:solidFill>
              <a:latin typeface="Open Sans"/>
              <a:ea typeface="Open Sans"/>
              <a:cs typeface="Open Sans"/>
              <a:sym typeface="Open Sans"/>
            </a:endParaRPr>
          </a:p>
        </p:txBody>
      </p:sp>
      <p:sp>
        <p:nvSpPr>
          <p:cNvPr id="498" name="Google Shape;498;p53"/>
          <p:cNvSpPr/>
          <p:nvPr/>
        </p:nvSpPr>
        <p:spPr>
          <a:xfrm>
            <a:off x="6168425" y="4113050"/>
            <a:ext cx="612300" cy="292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499" name="Google Shape;499;p53"/>
          <p:cNvCxnSpPr/>
          <p:nvPr/>
        </p:nvCxnSpPr>
        <p:spPr>
          <a:xfrm>
            <a:off x="-4200" y="3625375"/>
            <a:ext cx="9152400" cy="0"/>
          </a:xfrm>
          <a:prstGeom prst="straightConnector1">
            <a:avLst/>
          </a:prstGeom>
          <a:noFill/>
          <a:ln w="9525" cap="flat" cmpd="sng">
            <a:solidFill>
              <a:schemeClr val="lt1"/>
            </a:solidFill>
            <a:prstDash val="dash"/>
            <a:round/>
            <a:headEnd type="none" w="med" len="med"/>
            <a:tailEnd type="none" w="med" len="med"/>
          </a:ln>
        </p:spPr>
      </p:cxnSp>
      <p:sp>
        <p:nvSpPr>
          <p:cNvPr id="500" name="Google Shape;500;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4"/>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zh-TW"/>
              <a:t>Part 2.  Evaluate the Essays on DaVinci Platform</a:t>
            </a:r>
            <a:endParaRPr/>
          </a:p>
          <a:p>
            <a:pPr marL="0" lvl="0" indent="0" algn="ctr" rtl="0">
              <a:spcBef>
                <a:spcPts val="0"/>
              </a:spcBef>
              <a:spcAft>
                <a:spcPts val="0"/>
              </a:spcAft>
              <a:buNone/>
            </a:pPr>
            <a:r>
              <a:rPr lang="zh-TW"/>
              <a:t>Step 2: Use Assistants to Evaluate Essays</a:t>
            </a:r>
            <a:endParaRPr/>
          </a:p>
        </p:txBody>
      </p:sp>
      <p:sp>
        <p:nvSpPr>
          <p:cNvPr id="506" name="Google Shape;50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0D0E"/>
        </a:solidFill>
        <a:effectLst/>
      </p:bgPr>
    </p:bg>
    <p:spTree>
      <p:nvGrpSpPr>
        <p:cNvPr id="1" name="Shape 510"/>
        <p:cNvGrpSpPr/>
        <p:nvPr/>
      </p:nvGrpSpPr>
      <p:grpSpPr>
        <a:xfrm>
          <a:off x="0" y="0"/>
          <a:ext cx="0" cy="0"/>
          <a:chOff x="0" y="0"/>
          <a:chExt cx="0" cy="0"/>
        </a:xfrm>
      </p:grpSpPr>
      <p:pic>
        <p:nvPicPr>
          <p:cNvPr id="511" name="Google Shape;511;p55"/>
          <p:cNvPicPr preferRelativeResize="0"/>
          <p:nvPr/>
        </p:nvPicPr>
        <p:blipFill>
          <a:blip r:embed="rId3">
            <a:alphaModFix/>
          </a:blip>
          <a:stretch>
            <a:fillRect/>
          </a:stretch>
        </p:blipFill>
        <p:spPr>
          <a:xfrm>
            <a:off x="0" y="87064"/>
            <a:ext cx="9144003" cy="4969372"/>
          </a:xfrm>
          <a:prstGeom prst="rect">
            <a:avLst/>
          </a:prstGeom>
          <a:noFill/>
          <a:ln>
            <a:noFill/>
          </a:ln>
        </p:spPr>
      </p:pic>
      <p:sp>
        <p:nvSpPr>
          <p:cNvPr id="512" name="Google Shape;512;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43</a:t>
            </a:fld>
            <a:endParaRPr/>
          </a:p>
        </p:txBody>
      </p:sp>
      <p:sp>
        <p:nvSpPr>
          <p:cNvPr id="513" name="Google Shape;513;p55"/>
          <p:cNvSpPr/>
          <p:nvPr/>
        </p:nvSpPr>
        <p:spPr>
          <a:xfrm>
            <a:off x="0" y="464575"/>
            <a:ext cx="1274100" cy="2685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4" name="Google Shape;514;p55"/>
          <p:cNvSpPr txBox="1"/>
          <p:nvPr/>
        </p:nvSpPr>
        <p:spPr>
          <a:xfrm>
            <a:off x="5210250" y="293625"/>
            <a:ext cx="24264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2. Check the installed assistants</a:t>
            </a:r>
            <a:endParaRPr sz="1100" b="1">
              <a:solidFill>
                <a:srgbClr val="E69138"/>
              </a:solidFill>
              <a:latin typeface="Open Sans"/>
              <a:ea typeface="Open Sans"/>
              <a:cs typeface="Open Sans"/>
              <a:sym typeface="Open Sans"/>
            </a:endParaRPr>
          </a:p>
        </p:txBody>
      </p:sp>
      <p:sp>
        <p:nvSpPr>
          <p:cNvPr id="515" name="Google Shape;515;p55"/>
          <p:cNvSpPr/>
          <p:nvPr/>
        </p:nvSpPr>
        <p:spPr>
          <a:xfrm>
            <a:off x="7560700" y="179325"/>
            <a:ext cx="621600" cy="2106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6" name="Google Shape;516;p55"/>
          <p:cNvSpPr txBox="1"/>
          <p:nvPr/>
        </p:nvSpPr>
        <p:spPr>
          <a:xfrm>
            <a:off x="901500" y="116325"/>
            <a:ext cx="34398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1. Create a new chat </a:t>
            </a:r>
            <a:r>
              <a:rPr lang="zh-TW" sz="1100" b="1" u="sng">
                <a:solidFill>
                  <a:srgbClr val="E69138"/>
                </a:solidFill>
                <a:latin typeface="Open Sans"/>
                <a:ea typeface="Open Sans"/>
                <a:cs typeface="Open Sans"/>
                <a:sym typeface="Open Sans"/>
              </a:rPr>
              <a:t>for each essay evaluation</a:t>
            </a:r>
            <a:endParaRPr sz="1100" b="1" u="sng">
              <a:solidFill>
                <a:srgbClr val="E69138"/>
              </a:solidFill>
              <a:latin typeface="Open Sans"/>
              <a:ea typeface="Open Sans"/>
              <a:cs typeface="Open Sans"/>
              <a:sym typeface="Open Sans"/>
            </a:endParaRPr>
          </a:p>
        </p:txBody>
      </p:sp>
      <p:sp>
        <p:nvSpPr>
          <p:cNvPr id="517" name="Google Shape;517;p55"/>
          <p:cNvSpPr/>
          <p:nvPr/>
        </p:nvSpPr>
        <p:spPr>
          <a:xfrm>
            <a:off x="7560700" y="1397725"/>
            <a:ext cx="1509000" cy="18393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8" name="Google Shape;518;p55"/>
          <p:cNvSpPr txBox="1"/>
          <p:nvPr/>
        </p:nvSpPr>
        <p:spPr>
          <a:xfrm>
            <a:off x="6552900" y="3237025"/>
            <a:ext cx="2309100" cy="632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TW" sz="1100" b="1">
                <a:solidFill>
                  <a:srgbClr val="E69138"/>
                </a:solidFill>
                <a:latin typeface="Open Sans"/>
                <a:ea typeface="Open Sans"/>
                <a:cs typeface="Open Sans"/>
                <a:sym typeface="Open Sans"/>
              </a:rPr>
              <a:t>3. Click your target assistant</a:t>
            </a:r>
            <a:endParaRPr sz="1100" b="1">
              <a:solidFill>
                <a:srgbClr val="E69138"/>
              </a:solidFill>
              <a:latin typeface="Open Sans"/>
              <a:ea typeface="Open Sans"/>
              <a:cs typeface="Open Sans"/>
              <a:sym typeface="Open Sans"/>
            </a:endParaRPr>
          </a:p>
          <a:p>
            <a:pPr marL="0" lvl="0" indent="0" algn="l" rtl="0">
              <a:lnSpc>
                <a:spcPct val="150000"/>
              </a:lnSpc>
              <a:spcBef>
                <a:spcPts val="0"/>
              </a:spcBef>
              <a:spcAft>
                <a:spcPts val="0"/>
              </a:spcAft>
              <a:buNone/>
            </a:pPr>
            <a:r>
              <a:rPr lang="zh-TW" sz="1100" b="1">
                <a:solidFill>
                  <a:srgbClr val="E69138"/>
                </a:solidFill>
                <a:latin typeface="Open Sans"/>
                <a:ea typeface="Open Sans"/>
                <a:cs typeface="Open Sans"/>
                <a:sym typeface="Open Sans"/>
              </a:rPr>
              <a:t>(GenAI Homework2 Assistant)</a:t>
            </a:r>
            <a:endParaRPr sz="1100" b="1">
              <a:solidFill>
                <a:srgbClr val="E69138"/>
              </a:solidFill>
              <a:latin typeface="Open Sans"/>
              <a:ea typeface="Open Sans"/>
              <a:cs typeface="Open Sans"/>
              <a:sym typeface="Open Sans"/>
            </a:endParaRPr>
          </a:p>
        </p:txBody>
      </p:sp>
      <p:sp>
        <p:nvSpPr>
          <p:cNvPr id="519" name="Google Shape;519;p55"/>
          <p:cNvSpPr txBox="1"/>
          <p:nvPr/>
        </p:nvSpPr>
        <p:spPr>
          <a:xfrm>
            <a:off x="53650" y="3654775"/>
            <a:ext cx="5870700" cy="415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500">
                <a:solidFill>
                  <a:srgbClr val="E69138"/>
                </a:solidFill>
                <a:latin typeface="Open Sans"/>
                <a:ea typeface="Open Sans"/>
                <a:cs typeface="Open Sans"/>
                <a:sym typeface="Open Sans"/>
              </a:rPr>
              <a:t>⚠️ </a:t>
            </a:r>
            <a:r>
              <a:rPr lang="zh-TW">
                <a:solidFill>
                  <a:srgbClr val="E69138"/>
                </a:solidFill>
                <a:latin typeface="Open Sans"/>
                <a:ea typeface="Open Sans"/>
                <a:cs typeface="Open Sans"/>
                <a:sym typeface="Open Sans"/>
              </a:rPr>
              <a:t>Ensure to open a </a:t>
            </a:r>
            <a:r>
              <a:rPr lang="zh-TW" b="1">
                <a:solidFill>
                  <a:srgbClr val="E69138"/>
                </a:solidFill>
                <a:latin typeface="Open Sans"/>
                <a:ea typeface="Open Sans"/>
                <a:cs typeface="Open Sans"/>
                <a:sym typeface="Open Sans"/>
              </a:rPr>
              <a:t>NEW</a:t>
            </a:r>
            <a:r>
              <a:rPr lang="zh-TW">
                <a:solidFill>
                  <a:srgbClr val="E69138"/>
                </a:solidFill>
                <a:latin typeface="Open Sans"/>
                <a:ea typeface="Open Sans"/>
                <a:cs typeface="Open Sans"/>
                <a:sym typeface="Open Sans"/>
              </a:rPr>
              <a:t> chat every time you re-evaluate the result</a:t>
            </a:r>
            <a:endParaRPr>
              <a:solidFill>
                <a:srgbClr val="E69138"/>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E"/>
        </a:solidFill>
        <a:effectLst/>
      </p:bgPr>
    </p:bg>
    <p:spTree>
      <p:nvGrpSpPr>
        <p:cNvPr id="1" name="Shape 523"/>
        <p:cNvGrpSpPr/>
        <p:nvPr/>
      </p:nvGrpSpPr>
      <p:grpSpPr>
        <a:xfrm>
          <a:off x="0" y="0"/>
          <a:ext cx="0" cy="0"/>
          <a:chOff x="0" y="0"/>
          <a:chExt cx="0" cy="0"/>
        </a:xfrm>
      </p:grpSpPr>
      <p:sp>
        <p:nvSpPr>
          <p:cNvPr id="524" name="Google Shape;52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44</a:t>
            </a:fld>
            <a:endParaRPr/>
          </a:p>
        </p:txBody>
      </p:sp>
      <p:pic>
        <p:nvPicPr>
          <p:cNvPr id="525" name="Google Shape;525;p56"/>
          <p:cNvPicPr preferRelativeResize="0"/>
          <p:nvPr/>
        </p:nvPicPr>
        <p:blipFill>
          <a:blip r:embed="rId3">
            <a:alphaModFix/>
          </a:blip>
          <a:stretch>
            <a:fillRect/>
          </a:stretch>
        </p:blipFill>
        <p:spPr>
          <a:xfrm>
            <a:off x="0" y="73670"/>
            <a:ext cx="9144003" cy="4996162"/>
          </a:xfrm>
          <a:prstGeom prst="rect">
            <a:avLst/>
          </a:prstGeom>
          <a:noFill/>
          <a:ln>
            <a:noFill/>
          </a:ln>
        </p:spPr>
      </p:pic>
      <p:sp>
        <p:nvSpPr>
          <p:cNvPr id="526" name="Google Shape;526;p56"/>
          <p:cNvSpPr/>
          <p:nvPr/>
        </p:nvSpPr>
        <p:spPr>
          <a:xfrm>
            <a:off x="3328275" y="2101825"/>
            <a:ext cx="2400300" cy="3330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7" name="Google Shape;527;p56"/>
          <p:cNvSpPr txBox="1"/>
          <p:nvPr/>
        </p:nvSpPr>
        <p:spPr>
          <a:xfrm>
            <a:off x="3331650" y="2434300"/>
            <a:ext cx="3822000" cy="2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4. Use the evaluation prompt to evaluate your essay</a:t>
            </a:r>
            <a:endParaRPr sz="1100" b="1">
              <a:solidFill>
                <a:srgbClr val="E69138"/>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D0D0E"/>
        </a:solidFill>
        <a:effectLst/>
      </p:bgPr>
    </p:bg>
    <p:spTree>
      <p:nvGrpSpPr>
        <p:cNvPr id="1" name="Shape 531"/>
        <p:cNvGrpSpPr/>
        <p:nvPr/>
      </p:nvGrpSpPr>
      <p:grpSpPr>
        <a:xfrm>
          <a:off x="0" y="0"/>
          <a:ext cx="0" cy="0"/>
          <a:chOff x="0" y="0"/>
          <a:chExt cx="0" cy="0"/>
        </a:xfrm>
      </p:grpSpPr>
      <p:pic>
        <p:nvPicPr>
          <p:cNvPr id="532" name="Google Shape;532;p57"/>
          <p:cNvPicPr preferRelativeResize="0"/>
          <p:nvPr/>
        </p:nvPicPr>
        <p:blipFill>
          <a:blip r:embed="rId3">
            <a:alphaModFix/>
          </a:blip>
          <a:stretch>
            <a:fillRect/>
          </a:stretch>
        </p:blipFill>
        <p:spPr>
          <a:xfrm>
            <a:off x="5273350" y="1006125"/>
            <a:ext cx="3441973" cy="3539692"/>
          </a:xfrm>
          <a:prstGeom prst="rect">
            <a:avLst/>
          </a:prstGeom>
          <a:noFill/>
          <a:ln>
            <a:noFill/>
          </a:ln>
        </p:spPr>
      </p:pic>
      <p:pic>
        <p:nvPicPr>
          <p:cNvPr id="533" name="Google Shape;533;p57"/>
          <p:cNvPicPr preferRelativeResize="0"/>
          <p:nvPr/>
        </p:nvPicPr>
        <p:blipFill>
          <a:blip r:embed="rId4">
            <a:alphaModFix/>
          </a:blip>
          <a:stretch>
            <a:fillRect/>
          </a:stretch>
        </p:blipFill>
        <p:spPr>
          <a:xfrm>
            <a:off x="400937" y="1046531"/>
            <a:ext cx="4429225" cy="2630381"/>
          </a:xfrm>
          <a:prstGeom prst="rect">
            <a:avLst/>
          </a:prstGeom>
          <a:noFill/>
          <a:ln>
            <a:noFill/>
          </a:ln>
        </p:spPr>
      </p:pic>
      <p:sp>
        <p:nvSpPr>
          <p:cNvPr id="534" name="Google Shape;534;p57"/>
          <p:cNvSpPr txBox="1"/>
          <p:nvPr/>
        </p:nvSpPr>
        <p:spPr>
          <a:xfrm>
            <a:off x="638025" y="2569175"/>
            <a:ext cx="2154900" cy="3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5. Put your FULL essay here</a:t>
            </a:r>
            <a:endParaRPr sz="1800" b="1">
              <a:solidFill>
                <a:srgbClr val="E69138"/>
              </a:solidFill>
              <a:latin typeface="Open Sans"/>
              <a:ea typeface="Open Sans"/>
              <a:cs typeface="Open Sans"/>
              <a:sym typeface="Open Sans"/>
            </a:endParaRPr>
          </a:p>
        </p:txBody>
      </p:sp>
      <p:sp>
        <p:nvSpPr>
          <p:cNvPr id="535" name="Google Shape;535;p57"/>
          <p:cNvSpPr/>
          <p:nvPr/>
        </p:nvSpPr>
        <p:spPr>
          <a:xfrm>
            <a:off x="640200" y="3132600"/>
            <a:ext cx="652800" cy="3123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6" name="Google Shape;536;p57"/>
          <p:cNvSpPr/>
          <p:nvPr/>
        </p:nvSpPr>
        <p:spPr>
          <a:xfrm>
            <a:off x="640200" y="2154263"/>
            <a:ext cx="3950700" cy="4149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7" name="Google Shape;537;p57"/>
          <p:cNvSpPr txBox="1"/>
          <p:nvPr/>
        </p:nvSpPr>
        <p:spPr>
          <a:xfrm>
            <a:off x="5273350" y="338525"/>
            <a:ext cx="3758700" cy="515700"/>
          </a:xfrm>
          <a:prstGeom prst="rect">
            <a:avLst/>
          </a:prstGeom>
          <a:solidFill>
            <a:srgbClr val="212121">
              <a:alpha val="5000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It will automatically generate a prompt with your essay contained as the input to the assistant</a:t>
            </a:r>
            <a:endParaRPr sz="1100" b="1">
              <a:solidFill>
                <a:srgbClr val="E69138"/>
              </a:solidFill>
              <a:latin typeface="Open Sans"/>
              <a:ea typeface="Open Sans"/>
              <a:cs typeface="Open Sans"/>
              <a:sym typeface="Open Sans"/>
            </a:endParaRPr>
          </a:p>
        </p:txBody>
      </p:sp>
      <p:sp>
        <p:nvSpPr>
          <p:cNvPr id="538" name="Google Shape;538;p57"/>
          <p:cNvSpPr/>
          <p:nvPr/>
        </p:nvSpPr>
        <p:spPr>
          <a:xfrm>
            <a:off x="5516400" y="3604525"/>
            <a:ext cx="2045100" cy="3123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9" name="Google Shape;539;p57"/>
          <p:cNvSpPr txBox="1"/>
          <p:nvPr/>
        </p:nvSpPr>
        <p:spPr>
          <a:xfrm>
            <a:off x="1293000" y="3102450"/>
            <a:ext cx="1228200" cy="3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6. Click submit</a:t>
            </a:r>
            <a:endParaRPr sz="1800" b="1">
              <a:solidFill>
                <a:srgbClr val="E69138"/>
              </a:solidFill>
              <a:latin typeface="Open Sans"/>
              <a:ea typeface="Open Sans"/>
              <a:cs typeface="Open Sans"/>
              <a:sym typeface="Open Sans"/>
            </a:endParaRPr>
          </a:p>
        </p:txBody>
      </p:sp>
      <p:sp>
        <p:nvSpPr>
          <p:cNvPr id="540" name="Google Shape;54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45</a:t>
            </a:fld>
            <a:endParaRPr/>
          </a:p>
        </p:txBody>
      </p:sp>
      <p:sp>
        <p:nvSpPr>
          <p:cNvPr id="541" name="Google Shape;541;p57"/>
          <p:cNvSpPr txBox="1"/>
          <p:nvPr/>
        </p:nvSpPr>
        <p:spPr>
          <a:xfrm>
            <a:off x="0" y="3916825"/>
            <a:ext cx="5516400" cy="746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500">
                <a:solidFill>
                  <a:srgbClr val="E69138"/>
                </a:solidFill>
                <a:latin typeface="Open Sans"/>
                <a:ea typeface="Open Sans"/>
                <a:cs typeface="Open Sans"/>
                <a:sym typeface="Open Sans"/>
              </a:rPr>
              <a:t>⚠️ </a:t>
            </a:r>
            <a:r>
              <a:rPr lang="zh-TW">
                <a:solidFill>
                  <a:srgbClr val="E69138"/>
                </a:solidFill>
                <a:latin typeface="Open Sans"/>
                <a:ea typeface="Open Sans"/>
                <a:cs typeface="Open Sans"/>
                <a:sym typeface="Open Sans"/>
              </a:rPr>
              <a:t>Submitting the essay each time uses up your daily quota. About 10 essay evaluations can be conducted in total each day.</a:t>
            </a:r>
            <a:endParaRPr>
              <a:solidFill>
                <a:srgbClr val="E69138"/>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E"/>
        </a:solidFill>
        <a:effectLst/>
      </p:bgPr>
    </p:bg>
    <p:spTree>
      <p:nvGrpSpPr>
        <p:cNvPr id="1" name="Shape 545"/>
        <p:cNvGrpSpPr/>
        <p:nvPr/>
      </p:nvGrpSpPr>
      <p:grpSpPr>
        <a:xfrm>
          <a:off x="0" y="0"/>
          <a:ext cx="0" cy="0"/>
          <a:chOff x="0" y="0"/>
          <a:chExt cx="0" cy="0"/>
        </a:xfrm>
      </p:grpSpPr>
      <p:pic>
        <p:nvPicPr>
          <p:cNvPr id="546" name="Google Shape;546;p58"/>
          <p:cNvPicPr preferRelativeResize="0"/>
          <p:nvPr/>
        </p:nvPicPr>
        <p:blipFill>
          <a:blip r:embed="rId3">
            <a:alphaModFix/>
          </a:blip>
          <a:stretch>
            <a:fillRect/>
          </a:stretch>
        </p:blipFill>
        <p:spPr>
          <a:xfrm>
            <a:off x="0" y="73670"/>
            <a:ext cx="9144003" cy="4996162"/>
          </a:xfrm>
          <a:prstGeom prst="rect">
            <a:avLst/>
          </a:prstGeom>
          <a:noFill/>
          <a:ln>
            <a:noFill/>
          </a:ln>
        </p:spPr>
      </p:pic>
      <p:sp>
        <p:nvSpPr>
          <p:cNvPr id="547" name="Google Shape;547;p58"/>
          <p:cNvSpPr/>
          <p:nvPr/>
        </p:nvSpPr>
        <p:spPr>
          <a:xfrm>
            <a:off x="2504525" y="3560575"/>
            <a:ext cx="940200" cy="2964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8" name="Google Shape;548;p58"/>
          <p:cNvSpPr txBox="1"/>
          <p:nvPr/>
        </p:nvSpPr>
        <p:spPr>
          <a:xfrm>
            <a:off x="2504525" y="3856975"/>
            <a:ext cx="43332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7. Assistant gives feedback and a final score for your essay</a:t>
            </a:r>
            <a:endParaRPr sz="1100" b="1">
              <a:solidFill>
                <a:srgbClr val="E69138"/>
              </a:solidFill>
              <a:latin typeface="Open Sans"/>
              <a:ea typeface="Open Sans"/>
              <a:cs typeface="Open Sans"/>
              <a:sym typeface="Open Sans"/>
            </a:endParaRPr>
          </a:p>
        </p:txBody>
      </p:sp>
      <p:sp>
        <p:nvSpPr>
          <p:cNvPr id="549" name="Google Shape;549;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D0E"/>
        </a:solidFill>
        <a:effectLst/>
      </p:bgPr>
    </p:bg>
    <p:spTree>
      <p:nvGrpSpPr>
        <p:cNvPr id="1" name="Shape 553"/>
        <p:cNvGrpSpPr/>
        <p:nvPr/>
      </p:nvGrpSpPr>
      <p:grpSpPr>
        <a:xfrm>
          <a:off x="0" y="0"/>
          <a:ext cx="0" cy="0"/>
          <a:chOff x="0" y="0"/>
          <a:chExt cx="0" cy="0"/>
        </a:xfrm>
      </p:grpSpPr>
      <p:pic>
        <p:nvPicPr>
          <p:cNvPr id="554" name="Google Shape;554;p59"/>
          <p:cNvPicPr preferRelativeResize="0"/>
          <p:nvPr/>
        </p:nvPicPr>
        <p:blipFill>
          <a:blip r:embed="rId3">
            <a:alphaModFix/>
          </a:blip>
          <a:stretch>
            <a:fillRect/>
          </a:stretch>
        </p:blipFill>
        <p:spPr>
          <a:xfrm>
            <a:off x="0" y="76192"/>
            <a:ext cx="9144003" cy="4982767"/>
          </a:xfrm>
          <a:prstGeom prst="rect">
            <a:avLst/>
          </a:prstGeom>
          <a:noFill/>
          <a:ln>
            <a:noFill/>
          </a:ln>
        </p:spPr>
      </p:pic>
      <p:sp>
        <p:nvSpPr>
          <p:cNvPr id="555" name="Google Shape;555;p59"/>
          <p:cNvSpPr/>
          <p:nvPr/>
        </p:nvSpPr>
        <p:spPr>
          <a:xfrm>
            <a:off x="1970150" y="1389950"/>
            <a:ext cx="181500" cy="2049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6" name="Google Shape;556;p59"/>
          <p:cNvSpPr txBox="1"/>
          <p:nvPr/>
        </p:nvSpPr>
        <p:spPr>
          <a:xfrm>
            <a:off x="60200" y="1667450"/>
            <a:ext cx="26106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100" b="1">
                <a:solidFill>
                  <a:srgbClr val="E69138"/>
                </a:solidFill>
                <a:latin typeface="Open Sans"/>
                <a:ea typeface="Open Sans"/>
                <a:cs typeface="Open Sans"/>
                <a:sym typeface="Open Sans"/>
              </a:rPr>
              <a:t>8. Export the result into a JSON file</a:t>
            </a:r>
            <a:endParaRPr sz="1100" b="1">
              <a:solidFill>
                <a:srgbClr val="E69138"/>
              </a:solidFill>
              <a:latin typeface="Open Sans"/>
              <a:ea typeface="Open Sans"/>
              <a:cs typeface="Open Sans"/>
              <a:sym typeface="Open Sans"/>
            </a:endParaRPr>
          </a:p>
        </p:txBody>
      </p:sp>
      <p:sp>
        <p:nvSpPr>
          <p:cNvPr id="557" name="Google Shape;55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47</a:t>
            </a:fld>
            <a:endParaRPr/>
          </a:p>
        </p:txBody>
      </p:sp>
      <p:sp>
        <p:nvSpPr>
          <p:cNvPr id="558" name="Google Shape;558;p59"/>
          <p:cNvSpPr txBox="1"/>
          <p:nvPr/>
        </p:nvSpPr>
        <p:spPr>
          <a:xfrm>
            <a:off x="60200" y="3844600"/>
            <a:ext cx="48603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a:solidFill>
                  <a:srgbClr val="E69138"/>
                </a:solidFill>
                <a:latin typeface="Open Sans"/>
                <a:ea typeface="Open Sans"/>
                <a:cs typeface="Open Sans"/>
                <a:sym typeface="Open Sans"/>
              </a:rPr>
              <a:t>⚠️ If there are good results, you can save them first to avoid any unexpected circumstances.</a:t>
            </a:r>
            <a:endParaRPr>
              <a:solidFill>
                <a:srgbClr val="E6913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0"/>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Part 2. Evaluate the Essays Using AI Models: Demo</a:t>
            </a:r>
            <a:endParaRPr/>
          </a:p>
        </p:txBody>
      </p:sp>
      <p:sp>
        <p:nvSpPr>
          <p:cNvPr id="564" name="Google Shape;564;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1"/>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Part 3. Submit to NTU Cool</a:t>
            </a:r>
            <a:endParaRPr/>
          </a:p>
        </p:txBody>
      </p:sp>
      <p:sp>
        <p:nvSpPr>
          <p:cNvPr id="570" name="Google Shape;570;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Workflow</a:t>
            </a:r>
            <a:endParaRPr/>
          </a:p>
        </p:txBody>
      </p:sp>
      <p:sp>
        <p:nvSpPr>
          <p:cNvPr id="95" name="Google Shape;9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2"/>
          <p:cNvSpPr/>
          <p:nvPr/>
        </p:nvSpPr>
        <p:spPr>
          <a:xfrm>
            <a:off x="6338350" y="2774675"/>
            <a:ext cx="2576700" cy="1907700"/>
          </a:xfrm>
          <a:prstGeom prst="rect">
            <a:avLst/>
          </a:prstGeom>
          <a:solidFill>
            <a:srgbClr val="F8F8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a:ea typeface="Open Sans"/>
              <a:cs typeface="Open Sans"/>
              <a:sym typeface="Open Sans"/>
            </a:endParaRPr>
          </a:p>
        </p:txBody>
      </p:sp>
      <p:sp>
        <p:nvSpPr>
          <p:cNvPr id="576" name="Google Shape;576;p62"/>
          <p:cNvSpPr/>
          <p:nvPr/>
        </p:nvSpPr>
        <p:spPr>
          <a:xfrm>
            <a:off x="7096313" y="2896163"/>
            <a:ext cx="869100" cy="869100"/>
          </a:xfrm>
          <a:prstGeom prst="ellipse">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77" name="Google Shape;577;p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Workflow</a:t>
            </a:r>
            <a:endParaRPr/>
          </a:p>
        </p:txBody>
      </p:sp>
      <p:sp>
        <p:nvSpPr>
          <p:cNvPr id="578" name="Google Shape;578;p62"/>
          <p:cNvSpPr/>
          <p:nvPr/>
        </p:nvSpPr>
        <p:spPr>
          <a:xfrm>
            <a:off x="76375" y="1227225"/>
            <a:ext cx="2493900" cy="4875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579" name="Google Shape;579;p62"/>
          <p:cNvSpPr/>
          <p:nvPr/>
        </p:nvSpPr>
        <p:spPr>
          <a:xfrm>
            <a:off x="76375" y="2828675"/>
            <a:ext cx="2493900" cy="4044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580" name="Google Shape;580;p62"/>
          <p:cNvSpPr/>
          <p:nvPr/>
        </p:nvSpPr>
        <p:spPr>
          <a:xfrm>
            <a:off x="76375" y="4347025"/>
            <a:ext cx="2493900" cy="487500"/>
          </a:xfrm>
          <a:prstGeom prst="rect">
            <a:avLst/>
          </a:prstGeom>
          <a:solidFill>
            <a:srgbClr val="FCE5CD"/>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581" name="Google Shape;581;p62"/>
          <p:cNvSpPr/>
          <p:nvPr/>
        </p:nvSpPr>
        <p:spPr>
          <a:xfrm>
            <a:off x="3121063" y="1036275"/>
            <a:ext cx="2819400" cy="2946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582" name="Google Shape;582;p62"/>
          <p:cNvSpPr/>
          <p:nvPr/>
        </p:nvSpPr>
        <p:spPr>
          <a:xfrm>
            <a:off x="6338400" y="1036275"/>
            <a:ext cx="2576700" cy="11637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583" name="Google Shape;583;p62"/>
          <p:cNvSpPr/>
          <p:nvPr/>
        </p:nvSpPr>
        <p:spPr>
          <a:xfrm>
            <a:off x="3121063" y="1470875"/>
            <a:ext cx="2819400" cy="2946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584" name="Google Shape;584;p62"/>
          <p:cNvSpPr/>
          <p:nvPr/>
        </p:nvSpPr>
        <p:spPr>
          <a:xfrm>
            <a:off x="3121075" y="3134000"/>
            <a:ext cx="2819400" cy="8361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585" name="Google Shape;585;p62"/>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586" name="Google Shape;586;p62"/>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587" name="Google Shape;587;p62"/>
          <p:cNvSpPr/>
          <p:nvPr/>
        </p:nvSpPr>
        <p:spPr>
          <a:xfrm>
            <a:off x="1241425" y="1736725"/>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8" name="Google Shape;588;p62"/>
          <p:cNvSpPr/>
          <p:nvPr/>
        </p:nvSpPr>
        <p:spPr>
          <a:xfrm>
            <a:off x="1241425" y="2636438"/>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9" name="Google Shape;589;p62"/>
          <p:cNvSpPr/>
          <p:nvPr/>
        </p:nvSpPr>
        <p:spPr>
          <a:xfrm>
            <a:off x="1241425" y="3244088"/>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0" name="Google Shape;590;p62"/>
          <p:cNvSpPr/>
          <p:nvPr/>
        </p:nvSpPr>
        <p:spPr>
          <a:xfrm>
            <a:off x="1241425" y="4143813"/>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1" name="Google Shape;591;p62"/>
          <p:cNvSpPr/>
          <p:nvPr/>
        </p:nvSpPr>
        <p:spPr>
          <a:xfrm>
            <a:off x="3121063" y="1905475"/>
            <a:ext cx="2819400" cy="2946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592" name="Google Shape;592;p62"/>
          <p:cNvCxnSpPr>
            <a:stCxn id="582" idx="1"/>
            <a:endCxn id="581" idx="3"/>
          </p:cNvCxnSpPr>
          <p:nvPr/>
        </p:nvCxnSpPr>
        <p:spPr>
          <a:xfrm rot="10800000">
            <a:off x="5940600" y="1183725"/>
            <a:ext cx="397800" cy="434400"/>
          </a:xfrm>
          <a:prstGeom prst="bentConnector3">
            <a:avLst>
              <a:gd name="adj1" fmla="val 50017"/>
            </a:avLst>
          </a:prstGeom>
          <a:noFill/>
          <a:ln w="9525" cap="flat" cmpd="sng">
            <a:solidFill>
              <a:schemeClr val="dk2"/>
            </a:solidFill>
            <a:prstDash val="solid"/>
            <a:round/>
            <a:headEnd type="none" w="med" len="med"/>
            <a:tailEnd type="none" w="med" len="med"/>
          </a:ln>
        </p:spPr>
      </p:cxnSp>
      <p:pic>
        <p:nvPicPr>
          <p:cNvPr id="593" name="Google Shape;593;p62"/>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594" name="Google Shape;594;p62"/>
          <p:cNvSpPr/>
          <p:nvPr/>
        </p:nvSpPr>
        <p:spPr>
          <a:xfrm>
            <a:off x="7570883" y="3189713"/>
            <a:ext cx="4206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b="1">
                <a:solidFill>
                  <a:schemeClr val="dk2"/>
                </a:solidFill>
                <a:latin typeface="Open Sans"/>
                <a:ea typeface="Open Sans"/>
                <a:cs typeface="Open Sans"/>
                <a:sym typeface="Open Sans"/>
              </a:rPr>
              <a:t>AI</a:t>
            </a:r>
            <a:endParaRPr sz="1800" b="1">
              <a:solidFill>
                <a:schemeClr val="dk2"/>
              </a:solidFill>
              <a:latin typeface="Open Sans"/>
              <a:ea typeface="Open Sans"/>
              <a:cs typeface="Open Sans"/>
              <a:sym typeface="Open Sans"/>
            </a:endParaRPr>
          </a:p>
        </p:txBody>
      </p:sp>
      <p:sp>
        <p:nvSpPr>
          <p:cNvPr id="595" name="Google Shape;595;p62"/>
          <p:cNvSpPr txBox="1"/>
          <p:nvPr/>
        </p:nvSpPr>
        <p:spPr>
          <a:xfrm>
            <a:off x="6338350" y="3893175"/>
            <a:ext cx="25767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596" name="Google Shape;596;p62"/>
          <p:cNvCxnSpPr>
            <a:stCxn id="584" idx="3"/>
          </p:cNvCxnSpPr>
          <p:nvPr/>
        </p:nvCxnSpPr>
        <p:spPr>
          <a:xfrm>
            <a:off x="5940475" y="3552050"/>
            <a:ext cx="402000" cy="24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62"/>
          <p:cNvCxnSpPr>
            <a:stCxn id="579" idx="3"/>
            <a:endCxn id="584" idx="1"/>
          </p:cNvCxnSpPr>
          <p:nvPr/>
        </p:nvCxnSpPr>
        <p:spPr>
          <a:xfrm>
            <a:off x="2570275" y="3030875"/>
            <a:ext cx="550800" cy="5211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598" name="Google Shape;598;p62"/>
          <p:cNvCxnSpPr>
            <a:stCxn id="578" idx="3"/>
            <a:endCxn id="581" idx="1"/>
          </p:cNvCxnSpPr>
          <p:nvPr/>
        </p:nvCxnSpPr>
        <p:spPr>
          <a:xfrm rot="10800000" flipH="1">
            <a:off x="2570275" y="1183575"/>
            <a:ext cx="550800" cy="287400"/>
          </a:xfrm>
          <a:prstGeom prst="bentConnector3">
            <a:avLst>
              <a:gd name="adj1" fmla="val 49941"/>
            </a:avLst>
          </a:prstGeom>
          <a:noFill/>
          <a:ln w="19050" cap="flat" cmpd="sng">
            <a:solidFill>
              <a:schemeClr val="dk2"/>
            </a:solidFill>
            <a:prstDash val="solid"/>
            <a:round/>
            <a:headEnd type="none" w="med" len="med"/>
            <a:tailEnd type="none" w="med" len="med"/>
          </a:ln>
        </p:spPr>
      </p:cxnSp>
      <p:cxnSp>
        <p:nvCxnSpPr>
          <p:cNvPr id="599" name="Google Shape;599;p62"/>
          <p:cNvCxnSpPr>
            <a:stCxn id="578" idx="3"/>
            <a:endCxn id="591" idx="1"/>
          </p:cNvCxnSpPr>
          <p:nvPr/>
        </p:nvCxnSpPr>
        <p:spPr>
          <a:xfrm>
            <a:off x="2570275" y="1470975"/>
            <a:ext cx="550800" cy="581700"/>
          </a:xfrm>
          <a:prstGeom prst="bentConnector3">
            <a:avLst>
              <a:gd name="adj1" fmla="val 49999"/>
            </a:avLst>
          </a:prstGeom>
          <a:noFill/>
          <a:ln w="19050" cap="flat" cmpd="sng">
            <a:solidFill>
              <a:schemeClr val="dk2"/>
            </a:solidFill>
            <a:prstDash val="solid"/>
            <a:round/>
            <a:headEnd type="none" w="med" len="med"/>
            <a:tailEnd type="none" w="med" len="med"/>
          </a:ln>
        </p:spPr>
      </p:cxnSp>
      <p:sp>
        <p:nvSpPr>
          <p:cNvPr id="600" name="Google Shape;600;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4"/>
        <p:cNvGrpSpPr/>
        <p:nvPr/>
      </p:nvGrpSpPr>
      <p:grpSpPr>
        <a:xfrm>
          <a:off x="0" y="0"/>
          <a:ext cx="0" cy="0"/>
          <a:chOff x="0" y="0"/>
          <a:chExt cx="0" cy="0"/>
        </a:xfrm>
      </p:grpSpPr>
      <p:sp>
        <p:nvSpPr>
          <p:cNvPr id="605" name="Google Shape;605;p6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Submission (NTU Cool)</a:t>
            </a:r>
            <a:endParaRPr/>
          </a:p>
        </p:txBody>
      </p:sp>
      <p:sp>
        <p:nvSpPr>
          <p:cNvPr id="606" name="Google Shape;606;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51</a:t>
            </a:fld>
            <a:endParaRPr/>
          </a:p>
        </p:txBody>
      </p:sp>
      <p:sp>
        <p:nvSpPr>
          <p:cNvPr id="607" name="Google Shape;607;p63"/>
          <p:cNvSpPr txBox="1">
            <a:spLocks noGrp="1"/>
          </p:cNvSpPr>
          <p:nvPr>
            <p:ph type="body" idx="1"/>
          </p:nvPr>
        </p:nvSpPr>
        <p:spPr>
          <a:xfrm>
            <a:off x="311700" y="1266325"/>
            <a:ext cx="8520600" cy="35229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zh-TW" sz="1600"/>
              <a:t>Complete the </a:t>
            </a:r>
            <a:r>
              <a:rPr lang="zh-TW" sz="1600" b="1"/>
              <a:t>Quiz HW2</a:t>
            </a:r>
            <a:r>
              <a:rPr lang="zh-TW" sz="1600"/>
              <a:t> on NTU Cool</a:t>
            </a:r>
            <a:endParaRPr sz="1600"/>
          </a:p>
          <a:p>
            <a:pPr marL="914400" lvl="1" indent="-330200" algn="l" rtl="0">
              <a:lnSpc>
                <a:spcPct val="150000"/>
              </a:lnSpc>
              <a:spcBef>
                <a:spcPts val="0"/>
              </a:spcBef>
              <a:spcAft>
                <a:spcPts val="0"/>
              </a:spcAft>
              <a:buSzPts val="1600"/>
              <a:buChar char="○"/>
            </a:pPr>
            <a:r>
              <a:rPr lang="zh-TW" sz="1600"/>
              <a:t>Ensure to submit your evaluation result in </a:t>
            </a:r>
            <a:r>
              <a:rPr lang="zh-TW" sz="1600" b="1"/>
              <a:t>JSON</a:t>
            </a:r>
            <a:r>
              <a:rPr lang="zh-TW" sz="1600"/>
              <a:t> format</a:t>
            </a:r>
            <a:endParaRPr sz="1600"/>
          </a:p>
          <a:p>
            <a:pPr marL="914400" lvl="1" indent="-330200" algn="l" rtl="0">
              <a:lnSpc>
                <a:spcPct val="150000"/>
              </a:lnSpc>
              <a:spcBef>
                <a:spcPts val="0"/>
              </a:spcBef>
              <a:spcAft>
                <a:spcPts val="0"/>
              </a:spcAft>
              <a:buSzPts val="1600"/>
              <a:buChar char="○"/>
            </a:pPr>
            <a:r>
              <a:rPr lang="zh-TW" sz="1600"/>
              <a:t>Submitting in the wrong format equals non-submission</a:t>
            </a:r>
            <a:endParaRPr sz="1600"/>
          </a:p>
          <a:p>
            <a:pPr marL="457200" lvl="0" indent="-330200" algn="l" rtl="0">
              <a:lnSpc>
                <a:spcPct val="150000"/>
              </a:lnSpc>
              <a:spcBef>
                <a:spcPts val="0"/>
              </a:spcBef>
              <a:spcAft>
                <a:spcPts val="0"/>
              </a:spcAft>
              <a:buSzPts val="1600"/>
              <a:buChar char="●"/>
            </a:pPr>
            <a:r>
              <a:rPr lang="zh-TW" sz="1600"/>
              <a:t>No restrictions on upload quota</a:t>
            </a:r>
            <a:endParaRPr sz="1600"/>
          </a:p>
          <a:p>
            <a:pPr marL="457200" lvl="0" indent="-330200" algn="l" rtl="0">
              <a:lnSpc>
                <a:spcPct val="150000"/>
              </a:lnSpc>
              <a:spcBef>
                <a:spcPts val="0"/>
              </a:spcBef>
              <a:spcAft>
                <a:spcPts val="0"/>
              </a:spcAft>
              <a:buSzPts val="1600"/>
              <a:buChar char="●"/>
            </a:pPr>
            <a:r>
              <a:rPr lang="zh-TW" sz="1600"/>
              <a:t>But only the most recent submission will be kept</a:t>
            </a:r>
            <a:endParaRPr sz="1600"/>
          </a:p>
          <a:p>
            <a:pPr marL="457200" lvl="0" indent="-330200" algn="l" rtl="0">
              <a:lnSpc>
                <a:spcPct val="150000"/>
              </a:lnSpc>
              <a:spcBef>
                <a:spcPts val="0"/>
              </a:spcBef>
              <a:spcAft>
                <a:spcPts val="0"/>
              </a:spcAft>
              <a:buSzPts val="1600"/>
              <a:buChar char="●"/>
            </a:pPr>
            <a:r>
              <a:rPr lang="zh-TW" sz="1600">
                <a:solidFill>
                  <a:srgbClr val="FF0000"/>
                </a:solidFill>
              </a:rPr>
              <a:t>No late submission is allowed</a:t>
            </a:r>
            <a:endParaRPr sz="1600">
              <a:solidFill>
                <a:srgbClr val="FF0000"/>
              </a:solidFill>
            </a:endParaRPr>
          </a:p>
          <a:p>
            <a:pPr marL="0" lvl="0" indent="0" algn="l" rtl="0">
              <a:lnSpc>
                <a:spcPct val="150000"/>
              </a:lnSpc>
              <a:spcBef>
                <a:spcPts val="0"/>
              </a:spcBef>
              <a:spcAft>
                <a:spcPts val="0"/>
              </a:spcAft>
              <a:buNone/>
            </a:pPr>
            <a:endParaRPr sz="1600">
              <a:solidFill>
                <a:srgbClr val="FF0000"/>
              </a:solidFill>
            </a:endParaRPr>
          </a:p>
          <a:p>
            <a:pPr marL="0" lvl="0" indent="0" algn="l" rtl="0">
              <a:lnSpc>
                <a:spcPct val="150000"/>
              </a:lnSpc>
              <a:spcBef>
                <a:spcPts val="0"/>
              </a:spcBef>
              <a:spcAft>
                <a:spcPts val="0"/>
              </a:spcAft>
              <a:buNone/>
            </a:pPr>
            <a:r>
              <a:rPr lang="zh-TW" sz="1600">
                <a:solidFill>
                  <a:srgbClr val="FF0000"/>
                </a:solidFill>
              </a:rPr>
              <a:t>⚠️ </a:t>
            </a:r>
            <a:r>
              <a:rPr lang="zh-TW" sz="1600"/>
              <a:t>We will compare the files you submit with our backend data records to ensure they match. Therefore, please </a:t>
            </a:r>
            <a:r>
              <a:rPr lang="zh-TW" sz="1600" b="1"/>
              <a:t>do NOT</a:t>
            </a:r>
            <a:r>
              <a:rPr lang="zh-TW" sz="1600"/>
              <a:t> manually edit your JSON file.</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4"/>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Quick Demonstration</a:t>
            </a:r>
            <a:endParaRPr/>
          </a:p>
        </p:txBody>
      </p:sp>
      <p:sp>
        <p:nvSpPr>
          <p:cNvPr id="613" name="Google Shape;61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Quick Demonstration</a:t>
            </a:r>
            <a:endParaRPr/>
          </a:p>
        </p:txBody>
      </p:sp>
      <p:sp>
        <p:nvSpPr>
          <p:cNvPr id="619" name="Google Shape;619;p65"/>
          <p:cNvSpPr txBox="1">
            <a:spLocks noGrp="1"/>
          </p:cNvSpPr>
          <p:nvPr>
            <p:ph type="body" idx="1"/>
          </p:nvPr>
        </p:nvSpPr>
        <p:spPr>
          <a:xfrm>
            <a:off x="311700" y="1120425"/>
            <a:ext cx="86820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AutoNum type="arabicPeriod"/>
            </a:pPr>
            <a:r>
              <a:rPr lang="zh-TW"/>
              <a:t>Use any platform to generate an essay. (Here we use ChatGPT as example)</a:t>
            </a:r>
            <a:endParaRPr/>
          </a:p>
          <a:p>
            <a:pPr marL="457200" lvl="0" indent="-342900" algn="l" rtl="0">
              <a:lnSpc>
                <a:spcPct val="150000"/>
              </a:lnSpc>
              <a:spcBef>
                <a:spcPts val="0"/>
              </a:spcBef>
              <a:spcAft>
                <a:spcPts val="0"/>
              </a:spcAft>
              <a:buSzPts val="1800"/>
              <a:buAutoNum type="arabicPeriod"/>
            </a:pPr>
            <a:r>
              <a:rPr lang="zh-TW"/>
              <a:t>Evaluate the essay by </a:t>
            </a:r>
            <a:r>
              <a:rPr lang="zh-TW" u="sng"/>
              <a:t>GenAI Homework2 Assistant</a:t>
            </a:r>
            <a:r>
              <a:rPr lang="zh-TW"/>
              <a:t>. (on DaVinci Platform)</a:t>
            </a:r>
            <a:endParaRPr/>
          </a:p>
          <a:p>
            <a:pPr marL="457200" lvl="0" indent="-342900" algn="l" rtl="0">
              <a:lnSpc>
                <a:spcPct val="150000"/>
              </a:lnSpc>
              <a:spcBef>
                <a:spcPts val="0"/>
              </a:spcBef>
              <a:spcAft>
                <a:spcPts val="0"/>
              </a:spcAft>
              <a:buSzPts val="1800"/>
              <a:buAutoNum type="arabicPeriod"/>
            </a:pPr>
            <a:r>
              <a:rPr lang="zh-TW"/>
              <a:t>If you are satisfied with the result, download the json file and submit it. </a:t>
            </a:r>
            <a:endParaRPr/>
          </a:p>
        </p:txBody>
      </p:sp>
      <p:pic>
        <p:nvPicPr>
          <p:cNvPr id="620" name="Google Shape;620;p65"/>
          <p:cNvPicPr preferRelativeResize="0"/>
          <p:nvPr/>
        </p:nvPicPr>
        <p:blipFill rotWithShape="1">
          <a:blip r:embed="rId3">
            <a:alphaModFix/>
          </a:blip>
          <a:srcRect l="8170" r="2239" b="13307"/>
          <a:stretch/>
        </p:blipFill>
        <p:spPr>
          <a:xfrm>
            <a:off x="411525" y="2616474"/>
            <a:ext cx="4258350" cy="554449"/>
          </a:xfrm>
          <a:prstGeom prst="rect">
            <a:avLst/>
          </a:prstGeom>
          <a:noFill/>
          <a:ln>
            <a:noFill/>
          </a:ln>
        </p:spPr>
      </p:pic>
      <p:pic>
        <p:nvPicPr>
          <p:cNvPr id="621" name="Google Shape;621;p65"/>
          <p:cNvPicPr preferRelativeResize="0"/>
          <p:nvPr/>
        </p:nvPicPr>
        <p:blipFill>
          <a:blip r:embed="rId4">
            <a:alphaModFix/>
          </a:blip>
          <a:stretch>
            <a:fillRect/>
          </a:stretch>
        </p:blipFill>
        <p:spPr>
          <a:xfrm>
            <a:off x="411523" y="3378584"/>
            <a:ext cx="4193101" cy="1525190"/>
          </a:xfrm>
          <a:prstGeom prst="rect">
            <a:avLst/>
          </a:prstGeom>
          <a:noFill/>
          <a:ln>
            <a:noFill/>
          </a:ln>
        </p:spPr>
      </p:pic>
      <p:cxnSp>
        <p:nvCxnSpPr>
          <p:cNvPr id="622" name="Google Shape;622;p65"/>
          <p:cNvCxnSpPr/>
          <p:nvPr/>
        </p:nvCxnSpPr>
        <p:spPr>
          <a:xfrm>
            <a:off x="2367075" y="3170925"/>
            <a:ext cx="0" cy="347100"/>
          </a:xfrm>
          <a:prstGeom prst="straightConnector1">
            <a:avLst/>
          </a:prstGeom>
          <a:noFill/>
          <a:ln w="19050" cap="flat" cmpd="sng">
            <a:solidFill>
              <a:srgbClr val="FF0000"/>
            </a:solidFill>
            <a:prstDash val="solid"/>
            <a:round/>
            <a:headEnd type="none" w="med" len="med"/>
            <a:tailEnd type="triangle" w="med" len="med"/>
          </a:ln>
        </p:spPr>
      </p:cxnSp>
      <p:pic>
        <p:nvPicPr>
          <p:cNvPr id="623" name="Google Shape;623;p65"/>
          <p:cNvPicPr preferRelativeResize="0"/>
          <p:nvPr/>
        </p:nvPicPr>
        <p:blipFill>
          <a:blip r:embed="rId5">
            <a:alphaModFix/>
          </a:blip>
          <a:stretch>
            <a:fillRect/>
          </a:stretch>
        </p:blipFill>
        <p:spPr>
          <a:xfrm>
            <a:off x="5878175" y="2505225"/>
            <a:ext cx="2193575" cy="1399225"/>
          </a:xfrm>
          <a:prstGeom prst="rect">
            <a:avLst/>
          </a:prstGeom>
          <a:noFill/>
          <a:ln>
            <a:noFill/>
          </a:ln>
        </p:spPr>
      </p:pic>
      <p:cxnSp>
        <p:nvCxnSpPr>
          <p:cNvPr id="624" name="Google Shape;624;p65"/>
          <p:cNvCxnSpPr/>
          <p:nvPr/>
        </p:nvCxnSpPr>
        <p:spPr>
          <a:xfrm rot="10800000" flipH="1">
            <a:off x="4621450" y="3310225"/>
            <a:ext cx="1329000" cy="670500"/>
          </a:xfrm>
          <a:prstGeom prst="straightConnector1">
            <a:avLst/>
          </a:prstGeom>
          <a:noFill/>
          <a:ln w="19050" cap="flat" cmpd="sng">
            <a:solidFill>
              <a:srgbClr val="FF0000"/>
            </a:solidFill>
            <a:prstDash val="solid"/>
            <a:round/>
            <a:headEnd type="none" w="med" len="med"/>
            <a:tailEnd type="triangle" w="med" len="med"/>
          </a:ln>
        </p:spPr>
      </p:cxnSp>
      <p:sp>
        <p:nvSpPr>
          <p:cNvPr id="625" name="Google Shape;625;p65"/>
          <p:cNvSpPr txBox="1"/>
          <p:nvPr/>
        </p:nvSpPr>
        <p:spPr>
          <a:xfrm>
            <a:off x="2710350" y="3079950"/>
            <a:ext cx="210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rgbClr val="FF0000"/>
                </a:solidFill>
                <a:latin typeface="Open Sans"/>
                <a:ea typeface="Open Sans"/>
                <a:cs typeface="Open Sans"/>
                <a:sym typeface="Open Sans"/>
              </a:rPr>
              <a:t>Try different prompt here!</a:t>
            </a:r>
            <a:endParaRPr sz="1200">
              <a:solidFill>
                <a:srgbClr val="FF0000"/>
              </a:solidFill>
              <a:latin typeface="Open Sans"/>
              <a:ea typeface="Open Sans"/>
              <a:cs typeface="Open Sans"/>
              <a:sym typeface="Open Sans"/>
            </a:endParaRPr>
          </a:p>
        </p:txBody>
      </p:sp>
      <p:cxnSp>
        <p:nvCxnSpPr>
          <p:cNvPr id="626" name="Google Shape;626;p65"/>
          <p:cNvCxnSpPr/>
          <p:nvPr/>
        </p:nvCxnSpPr>
        <p:spPr>
          <a:xfrm>
            <a:off x="6974963" y="3980725"/>
            <a:ext cx="0" cy="347100"/>
          </a:xfrm>
          <a:prstGeom prst="straightConnector1">
            <a:avLst/>
          </a:prstGeom>
          <a:noFill/>
          <a:ln w="19050" cap="flat" cmpd="sng">
            <a:solidFill>
              <a:srgbClr val="FF0000"/>
            </a:solidFill>
            <a:prstDash val="solid"/>
            <a:round/>
            <a:headEnd type="none" w="med" len="med"/>
            <a:tailEnd type="triangle" w="med" len="med"/>
          </a:ln>
        </p:spPr>
      </p:cxnSp>
      <p:pic>
        <p:nvPicPr>
          <p:cNvPr id="627" name="Google Shape;627;p65"/>
          <p:cNvPicPr preferRelativeResize="0"/>
          <p:nvPr/>
        </p:nvPicPr>
        <p:blipFill>
          <a:blip r:embed="rId6">
            <a:alphaModFix/>
          </a:blip>
          <a:stretch>
            <a:fillRect/>
          </a:stretch>
        </p:blipFill>
        <p:spPr>
          <a:xfrm>
            <a:off x="6621263" y="4327825"/>
            <a:ext cx="707400" cy="707400"/>
          </a:xfrm>
          <a:prstGeom prst="rect">
            <a:avLst/>
          </a:prstGeom>
          <a:noFill/>
          <a:ln>
            <a:noFill/>
          </a:ln>
        </p:spPr>
      </p:pic>
      <p:sp>
        <p:nvSpPr>
          <p:cNvPr id="628" name="Google Shape;628;p65"/>
          <p:cNvSpPr txBox="1"/>
          <p:nvPr/>
        </p:nvSpPr>
        <p:spPr>
          <a:xfrm>
            <a:off x="7367175" y="4084625"/>
            <a:ext cx="132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rgbClr val="FF0000"/>
                </a:solidFill>
                <a:latin typeface="Open Sans"/>
                <a:ea typeface="Open Sans"/>
                <a:cs typeface="Open Sans"/>
                <a:sym typeface="Open Sans"/>
              </a:rPr>
              <a:t>Submit json file</a:t>
            </a:r>
            <a:endParaRPr sz="1200">
              <a:solidFill>
                <a:srgbClr val="FF0000"/>
              </a:solidFill>
              <a:latin typeface="Open Sans"/>
              <a:ea typeface="Open Sans"/>
              <a:cs typeface="Open Sans"/>
              <a:sym typeface="Open Sans"/>
            </a:endParaRPr>
          </a:p>
        </p:txBody>
      </p:sp>
      <p:sp>
        <p:nvSpPr>
          <p:cNvPr id="629" name="Google Shape;62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6"/>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Grading Policy</a:t>
            </a:r>
            <a:endParaRPr/>
          </a:p>
        </p:txBody>
      </p:sp>
      <p:sp>
        <p:nvSpPr>
          <p:cNvPr id="635" name="Google Shape;635;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Homework 2 accounts for 10 points in total </a:t>
            </a:r>
            <a:endParaRPr/>
          </a:p>
          <a:p>
            <a:pPr marL="457200" lvl="0" indent="-342900" algn="l" rtl="0">
              <a:lnSpc>
                <a:spcPct val="150000"/>
              </a:lnSpc>
              <a:spcBef>
                <a:spcPts val="0"/>
              </a:spcBef>
              <a:spcAft>
                <a:spcPts val="0"/>
              </a:spcAft>
              <a:buSzPts val="1800"/>
              <a:buChar char="●"/>
            </a:pPr>
            <a:r>
              <a:rPr lang="zh-TW"/>
              <a:t>(3pts) NTU Cool Submission</a:t>
            </a:r>
            <a:endParaRPr/>
          </a:p>
          <a:p>
            <a:pPr marL="914400" lvl="1" indent="-317500" algn="l" rtl="0">
              <a:lnSpc>
                <a:spcPct val="150000"/>
              </a:lnSpc>
              <a:spcBef>
                <a:spcPts val="0"/>
              </a:spcBef>
              <a:spcAft>
                <a:spcPts val="0"/>
              </a:spcAft>
              <a:buSzPts val="1400"/>
              <a:buChar char="○"/>
            </a:pPr>
            <a:r>
              <a:rPr lang="zh-TW"/>
              <a:t>You need to complete the entire quiz to get full credit</a:t>
            </a:r>
            <a:endParaRPr/>
          </a:p>
          <a:p>
            <a:pPr marL="457200" lvl="0" indent="-342900" algn="l" rtl="0">
              <a:lnSpc>
                <a:spcPct val="150000"/>
              </a:lnSpc>
              <a:spcBef>
                <a:spcPts val="0"/>
              </a:spcBef>
              <a:spcAft>
                <a:spcPts val="0"/>
              </a:spcAft>
              <a:buSzPts val="1800"/>
              <a:buChar char="●"/>
            </a:pPr>
            <a:r>
              <a:rPr lang="zh-TW"/>
              <a:t>(7pts) Assessment of two essays</a:t>
            </a:r>
            <a:endParaRPr/>
          </a:p>
          <a:p>
            <a:pPr marL="914400" lvl="1" indent="-317500" algn="l" rtl="0">
              <a:lnSpc>
                <a:spcPct val="150000"/>
              </a:lnSpc>
              <a:spcBef>
                <a:spcPts val="0"/>
              </a:spcBef>
              <a:spcAft>
                <a:spcPts val="0"/>
              </a:spcAft>
              <a:buSzPts val="1400"/>
              <a:buChar char="○"/>
            </a:pPr>
            <a:r>
              <a:rPr lang="zh-TW"/>
              <a:t>3.5 points for each essay</a:t>
            </a:r>
            <a:endParaRPr/>
          </a:p>
        </p:txBody>
      </p:sp>
      <p:sp>
        <p:nvSpPr>
          <p:cNvPr id="641" name="Google Shape;641;p6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Point Distribution</a:t>
            </a:r>
            <a:endParaRPr/>
          </a:p>
        </p:txBody>
      </p:sp>
      <p:sp>
        <p:nvSpPr>
          <p:cNvPr id="642" name="Google Shape;642;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zh-TW" b="1"/>
              <a:t>Essay Score</a:t>
            </a:r>
            <a:r>
              <a:rPr lang="zh-TW"/>
              <a:t>		</a:t>
            </a:r>
            <a:r>
              <a:rPr lang="zh-TW" b="1"/>
              <a:t>Homework Score</a:t>
            </a:r>
            <a:endParaRPr b="1"/>
          </a:p>
          <a:p>
            <a:pPr marL="457200" lvl="0" indent="-342900" algn="l" rtl="0">
              <a:lnSpc>
                <a:spcPct val="150000"/>
              </a:lnSpc>
              <a:spcBef>
                <a:spcPts val="0"/>
              </a:spcBef>
              <a:spcAft>
                <a:spcPts val="0"/>
              </a:spcAft>
              <a:buSzPts val="1800"/>
              <a:buChar char="●"/>
            </a:pPr>
            <a:r>
              <a:rPr lang="zh-TW"/>
              <a:t>9.5 — 10.0			+3.5 pts</a:t>
            </a:r>
            <a:endParaRPr/>
          </a:p>
          <a:p>
            <a:pPr marL="457200" lvl="0" indent="-342900" algn="l" rtl="0">
              <a:lnSpc>
                <a:spcPct val="150000"/>
              </a:lnSpc>
              <a:spcBef>
                <a:spcPts val="0"/>
              </a:spcBef>
              <a:spcAft>
                <a:spcPts val="0"/>
              </a:spcAft>
              <a:buSzPts val="1800"/>
              <a:buChar char="●"/>
            </a:pPr>
            <a:r>
              <a:rPr lang="zh-TW"/>
              <a:t>8.5 — 9.4			+3.0 pts</a:t>
            </a:r>
            <a:endParaRPr/>
          </a:p>
          <a:p>
            <a:pPr marL="457200" lvl="0" indent="-342900" algn="l" rtl="0">
              <a:lnSpc>
                <a:spcPct val="150000"/>
              </a:lnSpc>
              <a:spcBef>
                <a:spcPts val="0"/>
              </a:spcBef>
              <a:spcAft>
                <a:spcPts val="0"/>
              </a:spcAft>
              <a:buSzPts val="1800"/>
              <a:buChar char="●"/>
            </a:pPr>
            <a:r>
              <a:rPr lang="zh-TW"/>
              <a:t>8.0 — 8.4			+2.5 pts</a:t>
            </a:r>
            <a:endParaRPr/>
          </a:p>
          <a:p>
            <a:pPr marL="457200" lvl="0" indent="-342900" algn="l" rtl="0">
              <a:lnSpc>
                <a:spcPct val="150000"/>
              </a:lnSpc>
              <a:spcBef>
                <a:spcPts val="0"/>
              </a:spcBef>
              <a:spcAft>
                <a:spcPts val="0"/>
              </a:spcAft>
              <a:buSzPts val="1800"/>
              <a:buChar char="●"/>
            </a:pPr>
            <a:r>
              <a:rPr lang="zh-TW"/>
              <a:t>7.5 — 7.9			+2.0 pts</a:t>
            </a:r>
            <a:endParaRPr/>
          </a:p>
          <a:p>
            <a:pPr marL="457200" lvl="0" indent="-342900" algn="l" rtl="0">
              <a:lnSpc>
                <a:spcPct val="150000"/>
              </a:lnSpc>
              <a:spcBef>
                <a:spcPts val="0"/>
              </a:spcBef>
              <a:spcAft>
                <a:spcPts val="0"/>
              </a:spcAft>
              <a:buSzPts val="1800"/>
              <a:buChar char="●"/>
            </a:pPr>
            <a:r>
              <a:rPr lang="zh-TW"/>
              <a:t>7.0 — 7.4			+1.5 pts</a:t>
            </a:r>
            <a:endParaRPr/>
          </a:p>
          <a:p>
            <a:pPr marL="457200" lvl="0" indent="-342900" algn="l" rtl="0">
              <a:lnSpc>
                <a:spcPct val="150000"/>
              </a:lnSpc>
              <a:spcBef>
                <a:spcPts val="0"/>
              </a:spcBef>
              <a:spcAft>
                <a:spcPts val="0"/>
              </a:spcAft>
              <a:buSzPts val="1800"/>
              <a:buChar char="●"/>
            </a:pPr>
            <a:r>
              <a:rPr lang="zh-TW"/>
              <a:t>6.0 — 6.9			+1.0 pts</a:t>
            </a:r>
            <a:endParaRPr/>
          </a:p>
          <a:p>
            <a:pPr marL="457200" lvl="0" indent="-342900" algn="l" rtl="0">
              <a:lnSpc>
                <a:spcPct val="150000"/>
              </a:lnSpc>
              <a:spcBef>
                <a:spcPts val="0"/>
              </a:spcBef>
              <a:spcAft>
                <a:spcPts val="0"/>
              </a:spcAft>
              <a:buSzPts val="1800"/>
              <a:buChar char="●"/>
            </a:pPr>
            <a:r>
              <a:rPr lang="zh-TW"/>
              <a:t>Otherwise			+0.0 pts</a:t>
            </a:r>
            <a:endParaRPr/>
          </a:p>
        </p:txBody>
      </p:sp>
      <p:sp>
        <p:nvSpPr>
          <p:cNvPr id="648" name="Google Shape;648;p6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Grading — English Essay</a:t>
            </a:r>
            <a:endParaRPr/>
          </a:p>
        </p:txBody>
      </p:sp>
      <p:sp>
        <p:nvSpPr>
          <p:cNvPr id="649" name="Google Shape;649;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zh-TW" b="1"/>
              <a:t>Essay Score</a:t>
            </a:r>
            <a:r>
              <a:rPr lang="zh-TW"/>
              <a:t>		</a:t>
            </a:r>
            <a:r>
              <a:rPr lang="zh-TW" b="1"/>
              <a:t>Homework Score</a:t>
            </a:r>
            <a:endParaRPr/>
          </a:p>
          <a:p>
            <a:pPr marL="457200" lvl="0" indent="-342900" algn="l" rtl="0">
              <a:lnSpc>
                <a:spcPct val="150000"/>
              </a:lnSpc>
              <a:spcBef>
                <a:spcPts val="0"/>
              </a:spcBef>
              <a:spcAft>
                <a:spcPts val="0"/>
              </a:spcAft>
              <a:buSzPts val="1800"/>
              <a:buChar char="●"/>
            </a:pPr>
            <a:r>
              <a:rPr lang="zh-TW"/>
              <a:t>Rank A+				+3.5 pts</a:t>
            </a:r>
            <a:endParaRPr/>
          </a:p>
          <a:p>
            <a:pPr marL="457200" lvl="0" indent="-342900" algn="l" rtl="0">
              <a:lnSpc>
                <a:spcPct val="150000"/>
              </a:lnSpc>
              <a:spcBef>
                <a:spcPts val="0"/>
              </a:spcBef>
              <a:spcAft>
                <a:spcPts val="0"/>
              </a:spcAft>
              <a:buSzPts val="1800"/>
              <a:buChar char="●"/>
            </a:pPr>
            <a:r>
              <a:rPr lang="zh-TW"/>
              <a:t>Rank A				+3.0 pts</a:t>
            </a:r>
            <a:endParaRPr/>
          </a:p>
          <a:p>
            <a:pPr marL="457200" lvl="0" indent="-342900" algn="l" rtl="0">
              <a:lnSpc>
                <a:spcPct val="150000"/>
              </a:lnSpc>
              <a:spcBef>
                <a:spcPts val="0"/>
              </a:spcBef>
              <a:spcAft>
                <a:spcPts val="0"/>
              </a:spcAft>
              <a:buSzPts val="1800"/>
              <a:buChar char="●"/>
            </a:pPr>
            <a:r>
              <a:rPr lang="zh-TW"/>
              <a:t>Rank B+				+2.5 pts</a:t>
            </a:r>
            <a:endParaRPr/>
          </a:p>
          <a:p>
            <a:pPr marL="457200" lvl="0" indent="-342900" algn="l" rtl="0">
              <a:lnSpc>
                <a:spcPct val="150000"/>
              </a:lnSpc>
              <a:spcBef>
                <a:spcPts val="0"/>
              </a:spcBef>
              <a:spcAft>
                <a:spcPts val="0"/>
              </a:spcAft>
              <a:buSzPts val="1800"/>
              <a:buChar char="●"/>
            </a:pPr>
            <a:r>
              <a:rPr lang="zh-TW"/>
              <a:t>Rank B				+2.0 pts</a:t>
            </a:r>
            <a:endParaRPr/>
          </a:p>
          <a:p>
            <a:pPr marL="457200" lvl="0" indent="-342900" algn="l" rtl="0">
              <a:lnSpc>
                <a:spcPct val="150000"/>
              </a:lnSpc>
              <a:spcBef>
                <a:spcPts val="0"/>
              </a:spcBef>
              <a:spcAft>
                <a:spcPts val="0"/>
              </a:spcAft>
              <a:buSzPts val="1800"/>
              <a:buChar char="●"/>
            </a:pPr>
            <a:r>
              <a:rPr lang="zh-TW"/>
              <a:t>Rank C+ 			+1.5 pts</a:t>
            </a:r>
            <a:endParaRPr/>
          </a:p>
          <a:p>
            <a:pPr marL="457200" lvl="0" indent="-342900" algn="l" rtl="0">
              <a:lnSpc>
                <a:spcPct val="150000"/>
              </a:lnSpc>
              <a:spcBef>
                <a:spcPts val="0"/>
              </a:spcBef>
              <a:spcAft>
                <a:spcPts val="0"/>
              </a:spcAft>
              <a:buSzPts val="1800"/>
              <a:buChar char="●"/>
            </a:pPr>
            <a:r>
              <a:rPr lang="zh-TW"/>
              <a:t>Rank C				+1.0 pts</a:t>
            </a:r>
            <a:endParaRPr/>
          </a:p>
          <a:p>
            <a:pPr marL="457200" lvl="0" indent="-342900" algn="l" rtl="0">
              <a:lnSpc>
                <a:spcPct val="150000"/>
              </a:lnSpc>
              <a:spcBef>
                <a:spcPts val="0"/>
              </a:spcBef>
              <a:spcAft>
                <a:spcPts val="0"/>
              </a:spcAft>
              <a:buSzPts val="1800"/>
              <a:buChar char="●"/>
            </a:pPr>
            <a:r>
              <a:rPr lang="zh-TW"/>
              <a:t>Otherwise			+0.0 pts</a:t>
            </a:r>
            <a:endParaRPr/>
          </a:p>
        </p:txBody>
      </p:sp>
      <p:sp>
        <p:nvSpPr>
          <p:cNvPr id="655" name="Google Shape;655;p6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Grading — Mandarin Essay</a:t>
            </a:r>
            <a:endParaRPr/>
          </a:p>
        </p:txBody>
      </p:sp>
      <p:sp>
        <p:nvSpPr>
          <p:cNvPr id="656" name="Google Shape;656;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0"/>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Important Dates</a:t>
            </a:r>
            <a:endParaRPr/>
          </a:p>
        </p:txBody>
      </p:sp>
      <p:sp>
        <p:nvSpPr>
          <p:cNvPr id="662" name="Google Shape;662;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Important Dates</a:t>
            </a:r>
            <a:endParaRPr/>
          </a:p>
        </p:txBody>
      </p:sp>
      <p:sp>
        <p:nvSpPr>
          <p:cNvPr id="668" name="Google Shape;668;p7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Deadline for Submission (NTU Cool) [Update on 3/1]</a:t>
            </a:r>
            <a:endParaRPr/>
          </a:p>
          <a:p>
            <a:pPr marL="0" lvl="0" indent="0" algn="ctr" rtl="0">
              <a:lnSpc>
                <a:spcPct val="150000"/>
              </a:lnSpc>
              <a:spcBef>
                <a:spcPts val="1200"/>
              </a:spcBef>
              <a:spcAft>
                <a:spcPts val="0"/>
              </a:spcAft>
              <a:buNone/>
            </a:pPr>
            <a:r>
              <a:rPr lang="zh-TW" sz="1900" b="1">
                <a:solidFill>
                  <a:srgbClr val="FF0000"/>
                </a:solidFill>
              </a:rPr>
              <a:t>2024/03/21 23:59:59 (UTC+8) </a:t>
            </a:r>
            <a:endParaRPr sz="1900" b="1">
              <a:solidFill>
                <a:srgbClr val="FF0000"/>
              </a:solidFill>
            </a:endParaRPr>
          </a:p>
          <a:p>
            <a:pPr marL="457200" lvl="0" indent="-342900" algn="l" rtl="0">
              <a:lnSpc>
                <a:spcPct val="150000"/>
              </a:lnSpc>
              <a:spcBef>
                <a:spcPts val="1200"/>
              </a:spcBef>
              <a:spcAft>
                <a:spcPts val="0"/>
              </a:spcAft>
              <a:buSzPts val="1800"/>
              <a:buChar char="●"/>
            </a:pPr>
            <a:r>
              <a:rPr lang="zh-TW"/>
              <a:t>Grading Release Date</a:t>
            </a:r>
            <a:endParaRPr/>
          </a:p>
          <a:p>
            <a:pPr marL="0" lvl="0" indent="0" algn="ctr" rtl="0">
              <a:lnSpc>
                <a:spcPct val="150000"/>
              </a:lnSpc>
              <a:spcBef>
                <a:spcPts val="1200"/>
              </a:spcBef>
              <a:spcAft>
                <a:spcPts val="1200"/>
              </a:spcAft>
              <a:buNone/>
            </a:pPr>
            <a:r>
              <a:rPr lang="zh-TW" sz="1900" b="1">
                <a:solidFill>
                  <a:srgbClr val="FF0000"/>
                </a:solidFill>
              </a:rPr>
              <a:t>2024/04/04 23:59:59 (UTC+8)</a:t>
            </a:r>
            <a:endParaRPr sz="1900" b="1">
              <a:solidFill>
                <a:srgbClr val="FF0000"/>
              </a:solidFill>
            </a:endParaRPr>
          </a:p>
        </p:txBody>
      </p:sp>
      <p:sp>
        <p:nvSpPr>
          <p:cNvPr id="669" name="Google Shape;669;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p:nvPr/>
        </p:nvSpPr>
        <p:spPr>
          <a:xfrm>
            <a:off x="6338350" y="2774675"/>
            <a:ext cx="2576700" cy="1907700"/>
          </a:xfrm>
          <a:prstGeom prst="rect">
            <a:avLst/>
          </a:prstGeom>
          <a:solidFill>
            <a:srgbClr val="F8F8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a:ea typeface="Open Sans"/>
              <a:cs typeface="Open Sans"/>
              <a:sym typeface="Open Sans"/>
            </a:endParaRPr>
          </a:p>
        </p:txBody>
      </p:sp>
      <p:sp>
        <p:nvSpPr>
          <p:cNvPr id="101" name="Google Shape;101;p18"/>
          <p:cNvSpPr/>
          <p:nvPr/>
        </p:nvSpPr>
        <p:spPr>
          <a:xfrm>
            <a:off x="7096313" y="2896163"/>
            <a:ext cx="869100" cy="8691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Workflow</a:t>
            </a:r>
            <a:endParaRPr/>
          </a:p>
        </p:txBody>
      </p:sp>
      <p:sp>
        <p:nvSpPr>
          <p:cNvPr id="103" name="Google Shape;103;p18"/>
          <p:cNvSpPr/>
          <p:nvPr/>
        </p:nvSpPr>
        <p:spPr>
          <a:xfrm>
            <a:off x="76375" y="1227225"/>
            <a:ext cx="2493900" cy="487500"/>
          </a:xfrm>
          <a:prstGeom prst="rect">
            <a:avLst/>
          </a:prstGeom>
          <a:solidFill>
            <a:srgbClr val="4DB6AC">
              <a:alpha val="30000"/>
            </a:srgbClr>
          </a:solidFill>
          <a:ln w="38100" cap="flat" cmpd="sng">
            <a:solidFill>
              <a:srgbClr val="4DB6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104" name="Google Shape;104;p18"/>
          <p:cNvSpPr/>
          <p:nvPr/>
        </p:nvSpPr>
        <p:spPr>
          <a:xfrm>
            <a:off x="76375" y="2828675"/>
            <a:ext cx="2493900" cy="404400"/>
          </a:xfrm>
          <a:prstGeom prst="rect">
            <a:avLst/>
          </a:prstGeom>
          <a:solidFill>
            <a:srgbClr val="4DB6AC">
              <a:alpha val="30000"/>
            </a:srgbClr>
          </a:solidFill>
          <a:ln w="38100" cap="flat" cmpd="sng">
            <a:solidFill>
              <a:srgbClr val="4DB6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105" name="Google Shape;105;p18"/>
          <p:cNvSpPr/>
          <p:nvPr/>
        </p:nvSpPr>
        <p:spPr>
          <a:xfrm>
            <a:off x="76375" y="4347025"/>
            <a:ext cx="2493900" cy="487500"/>
          </a:xfrm>
          <a:prstGeom prst="rect">
            <a:avLst/>
          </a:prstGeom>
          <a:solidFill>
            <a:srgbClr val="4DB6AC">
              <a:alpha val="30000"/>
            </a:srgbClr>
          </a:solidFill>
          <a:ln w="38100" cap="flat" cmpd="sng">
            <a:solidFill>
              <a:srgbClr val="4DB6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106" name="Google Shape;106;p18"/>
          <p:cNvSpPr/>
          <p:nvPr/>
        </p:nvSpPr>
        <p:spPr>
          <a:xfrm>
            <a:off x="3121063" y="1036275"/>
            <a:ext cx="2819400" cy="294600"/>
          </a:xfrm>
          <a:prstGeom prst="rect">
            <a:avLst/>
          </a:prstGeom>
          <a:solidFill>
            <a:srgbClr val="4DB6AC">
              <a:alpha val="5000"/>
            </a:srgbClr>
          </a:solidFill>
          <a:ln w="19050"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107" name="Google Shape;107;p18"/>
          <p:cNvSpPr/>
          <p:nvPr/>
        </p:nvSpPr>
        <p:spPr>
          <a:xfrm>
            <a:off x="6338400" y="1036275"/>
            <a:ext cx="2576700" cy="1163700"/>
          </a:xfrm>
          <a:prstGeom prst="rect">
            <a:avLst/>
          </a:prstGeom>
          <a:solidFill>
            <a:srgbClr val="F8F8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108" name="Google Shape;108;p18"/>
          <p:cNvSpPr/>
          <p:nvPr/>
        </p:nvSpPr>
        <p:spPr>
          <a:xfrm>
            <a:off x="3121063" y="1470875"/>
            <a:ext cx="2819400" cy="294600"/>
          </a:xfrm>
          <a:prstGeom prst="rect">
            <a:avLst/>
          </a:prstGeom>
          <a:solidFill>
            <a:srgbClr val="4DB6AC">
              <a:alpha val="5000"/>
            </a:srgbClr>
          </a:solidFill>
          <a:ln w="19050"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109" name="Google Shape;109;p18"/>
          <p:cNvSpPr/>
          <p:nvPr/>
        </p:nvSpPr>
        <p:spPr>
          <a:xfrm>
            <a:off x="3121075" y="3134000"/>
            <a:ext cx="2819400" cy="836100"/>
          </a:xfrm>
          <a:prstGeom prst="rect">
            <a:avLst/>
          </a:prstGeom>
          <a:solidFill>
            <a:srgbClr val="4DB6AC">
              <a:alpha val="5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110" name="Google Shape;110;p18"/>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111" name="Google Shape;111;p18"/>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112" name="Google Shape;112;p18"/>
          <p:cNvSpPr/>
          <p:nvPr/>
        </p:nvSpPr>
        <p:spPr>
          <a:xfrm>
            <a:off x="1241425" y="1736725"/>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3" name="Google Shape;113;p18"/>
          <p:cNvSpPr/>
          <p:nvPr/>
        </p:nvSpPr>
        <p:spPr>
          <a:xfrm>
            <a:off x="1241425" y="2636438"/>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4" name="Google Shape;114;p18"/>
          <p:cNvSpPr/>
          <p:nvPr/>
        </p:nvSpPr>
        <p:spPr>
          <a:xfrm>
            <a:off x="1241425" y="3244088"/>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5" name="Google Shape;115;p18"/>
          <p:cNvSpPr/>
          <p:nvPr/>
        </p:nvSpPr>
        <p:spPr>
          <a:xfrm>
            <a:off x="1241425" y="4143813"/>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18"/>
          <p:cNvSpPr/>
          <p:nvPr/>
        </p:nvSpPr>
        <p:spPr>
          <a:xfrm>
            <a:off x="3121063" y="1905475"/>
            <a:ext cx="2819400" cy="294600"/>
          </a:xfrm>
          <a:prstGeom prst="rect">
            <a:avLst/>
          </a:prstGeom>
          <a:solidFill>
            <a:srgbClr val="4DB6AC">
              <a:alpha val="5000"/>
            </a:srgbClr>
          </a:solidFill>
          <a:ln w="19050"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117" name="Google Shape;117;p18"/>
          <p:cNvCxnSpPr>
            <a:stCxn id="107" idx="1"/>
            <a:endCxn id="106" idx="3"/>
          </p:cNvCxnSpPr>
          <p:nvPr/>
        </p:nvCxnSpPr>
        <p:spPr>
          <a:xfrm rot="10800000">
            <a:off x="5940600" y="1183725"/>
            <a:ext cx="397800" cy="434400"/>
          </a:xfrm>
          <a:prstGeom prst="bentConnector3">
            <a:avLst>
              <a:gd name="adj1" fmla="val 50017"/>
            </a:avLst>
          </a:prstGeom>
          <a:noFill/>
          <a:ln w="9525" cap="flat" cmpd="sng">
            <a:solidFill>
              <a:schemeClr val="dk2"/>
            </a:solidFill>
            <a:prstDash val="solid"/>
            <a:round/>
            <a:headEnd type="none" w="med" len="med"/>
            <a:tailEnd type="none" w="med" len="med"/>
          </a:ln>
        </p:spPr>
      </p:cxnSp>
      <p:pic>
        <p:nvPicPr>
          <p:cNvPr id="118" name="Google Shape;118;p18"/>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119" name="Google Shape;119;p18"/>
          <p:cNvSpPr/>
          <p:nvPr/>
        </p:nvSpPr>
        <p:spPr>
          <a:xfrm>
            <a:off x="7570883" y="3189713"/>
            <a:ext cx="4206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b="1">
                <a:solidFill>
                  <a:schemeClr val="dk2"/>
                </a:solidFill>
                <a:latin typeface="Open Sans"/>
                <a:ea typeface="Open Sans"/>
                <a:cs typeface="Open Sans"/>
                <a:sym typeface="Open Sans"/>
              </a:rPr>
              <a:t>AI</a:t>
            </a:r>
            <a:endParaRPr sz="1800" b="1">
              <a:solidFill>
                <a:schemeClr val="dk2"/>
              </a:solidFill>
              <a:latin typeface="Open Sans"/>
              <a:ea typeface="Open Sans"/>
              <a:cs typeface="Open Sans"/>
              <a:sym typeface="Open Sans"/>
            </a:endParaRPr>
          </a:p>
        </p:txBody>
      </p:sp>
      <p:sp>
        <p:nvSpPr>
          <p:cNvPr id="120" name="Google Shape;120;p18"/>
          <p:cNvSpPr txBox="1"/>
          <p:nvPr/>
        </p:nvSpPr>
        <p:spPr>
          <a:xfrm>
            <a:off x="6338350" y="3893175"/>
            <a:ext cx="25767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121" name="Google Shape;121;p18"/>
          <p:cNvCxnSpPr>
            <a:stCxn id="109" idx="3"/>
          </p:cNvCxnSpPr>
          <p:nvPr/>
        </p:nvCxnSpPr>
        <p:spPr>
          <a:xfrm>
            <a:off x="5940475" y="3552050"/>
            <a:ext cx="402000" cy="2400"/>
          </a:xfrm>
          <a:prstGeom prst="straightConnector1">
            <a:avLst/>
          </a:prstGeom>
          <a:noFill/>
          <a:ln w="9525" cap="flat" cmpd="sng">
            <a:solidFill>
              <a:schemeClr val="dk2"/>
            </a:solidFill>
            <a:prstDash val="solid"/>
            <a:round/>
            <a:headEnd type="none" w="med" len="med"/>
            <a:tailEnd type="none" w="med" len="med"/>
          </a:ln>
        </p:spPr>
      </p:cxnSp>
      <p:cxnSp>
        <p:nvCxnSpPr>
          <p:cNvPr id="122" name="Google Shape;122;p18"/>
          <p:cNvCxnSpPr>
            <a:stCxn id="104" idx="3"/>
            <a:endCxn id="109" idx="1"/>
          </p:cNvCxnSpPr>
          <p:nvPr/>
        </p:nvCxnSpPr>
        <p:spPr>
          <a:xfrm>
            <a:off x="2570275" y="3030875"/>
            <a:ext cx="550800" cy="5211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23" name="Google Shape;123;p18"/>
          <p:cNvCxnSpPr>
            <a:stCxn id="103" idx="3"/>
            <a:endCxn id="106" idx="1"/>
          </p:cNvCxnSpPr>
          <p:nvPr/>
        </p:nvCxnSpPr>
        <p:spPr>
          <a:xfrm rot="10800000" flipH="1">
            <a:off x="2570275" y="1183575"/>
            <a:ext cx="550800" cy="287400"/>
          </a:xfrm>
          <a:prstGeom prst="bentConnector3">
            <a:avLst>
              <a:gd name="adj1" fmla="val 49941"/>
            </a:avLst>
          </a:prstGeom>
          <a:noFill/>
          <a:ln w="19050" cap="flat" cmpd="sng">
            <a:solidFill>
              <a:schemeClr val="dk2"/>
            </a:solidFill>
            <a:prstDash val="solid"/>
            <a:round/>
            <a:headEnd type="none" w="med" len="med"/>
            <a:tailEnd type="none" w="med" len="med"/>
          </a:ln>
        </p:spPr>
      </p:cxnSp>
      <p:cxnSp>
        <p:nvCxnSpPr>
          <p:cNvPr id="124" name="Google Shape;124;p18"/>
          <p:cNvCxnSpPr>
            <a:stCxn id="103" idx="3"/>
            <a:endCxn id="116" idx="1"/>
          </p:cNvCxnSpPr>
          <p:nvPr/>
        </p:nvCxnSpPr>
        <p:spPr>
          <a:xfrm>
            <a:off x="2570275" y="1470975"/>
            <a:ext cx="550800" cy="581700"/>
          </a:xfrm>
          <a:prstGeom prst="bentConnector3">
            <a:avLst>
              <a:gd name="adj1" fmla="val 49999"/>
            </a:avLst>
          </a:prstGeom>
          <a:noFill/>
          <a:ln w="19050" cap="flat" cmpd="sng">
            <a:solidFill>
              <a:schemeClr val="dk2"/>
            </a:solidFill>
            <a:prstDash val="solid"/>
            <a:round/>
            <a:headEnd type="none" w="med" len="med"/>
            <a:tailEnd type="none" w="med" len="med"/>
          </a:ln>
        </p:spPr>
      </p:cxnSp>
      <p:sp>
        <p:nvSpPr>
          <p:cNvPr id="125" name="Google Shape;12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2"/>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Regulations</a:t>
            </a:r>
            <a:endParaRPr/>
          </a:p>
        </p:txBody>
      </p:sp>
      <p:sp>
        <p:nvSpPr>
          <p:cNvPr id="675" name="Google Shape;675;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p73"/>
          <p:cNvSpPr txBox="1">
            <a:spLocks noGrp="1"/>
          </p:cNvSpPr>
          <p:nvPr>
            <p:ph type="body" idx="1"/>
          </p:nvPr>
        </p:nvSpPr>
        <p:spPr>
          <a:xfrm>
            <a:off x="311700" y="1266325"/>
            <a:ext cx="8520600" cy="3459000"/>
          </a:xfrm>
          <a:prstGeom prst="rect">
            <a:avLst/>
          </a:prstGeom>
        </p:spPr>
        <p:txBody>
          <a:bodyPr spcFirstLastPara="1" wrap="square" lIns="91425" tIns="91425" rIns="91425" bIns="91425" anchor="t" anchorCtr="0">
            <a:noAutofit/>
          </a:bodyPr>
          <a:lstStyle/>
          <a:p>
            <a:pPr marL="457200" lvl="0" indent="-342900" algn="l" rtl="0">
              <a:lnSpc>
                <a:spcPct val="130000"/>
              </a:lnSpc>
              <a:spcBef>
                <a:spcPts val="0"/>
              </a:spcBef>
              <a:spcAft>
                <a:spcPts val="0"/>
              </a:spcAft>
              <a:buClr>
                <a:schemeClr val="dk2"/>
              </a:buClr>
              <a:buSzPts val="1800"/>
              <a:buFont typeface="Arial"/>
              <a:buChar char="●"/>
            </a:pPr>
            <a:r>
              <a:rPr lang="zh-TW">
                <a:solidFill>
                  <a:srgbClr val="695D46"/>
                </a:solidFill>
              </a:rPr>
              <a:t>Plagiarism in any form is prohibited.</a:t>
            </a:r>
            <a:endParaRPr>
              <a:solidFill>
                <a:srgbClr val="695D46"/>
              </a:solidFill>
            </a:endParaRPr>
          </a:p>
          <a:p>
            <a:pPr marL="457200" lvl="0" indent="-342900" algn="l" rtl="0">
              <a:lnSpc>
                <a:spcPct val="130000"/>
              </a:lnSpc>
              <a:spcBef>
                <a:spcPts val="0"/>
              </a:spcBef>
              <a:spcAft>
                <a:spcPts val="0"/>
              </a:spcAft>
              <a:buClr>
                <a:schemeClr val="dk2"/>
              </a:buClr>
              <a:buSzPts val="1800"/>
              <a:buFont typeface="Arial"/>
              <a:buChar char="●"/>
            </a:pPr>
            <a:r>
              <a:rPr lang="zh-TW">
                <a:solidFill>
                  <a:srgbClr val="695D46"/>
                </a:solidFill>
              </a:rPr>
              <a:t>Do NOT share your prompts and evaluation results (JSON files) with others.</a:t>
            </a:r>
            <a:endParaRPr>
              <a:solidFill>
                <a:srgbClr val="695D46"/>
              </a:solidFill>
            </a:endParaRPr>
          </a:p>
          <a:p>
            <a:pPr marL="457200" lvl="0" indent="-342900" algn="l" rtl="0">
              <a:lnSpc>
                <a:spcPct val="130000"/>
              </a:lnSpc>
              <a:spcBef>
                <a:spcPts val="0"/>
              </a:spcBef>
              <a:spcAft>
                <a:spcPts val="0"/>
              </a:spcAft>
              <a:buClr>
                <a:schemeClr val="dk2"/>
              </a:buClr>
              <a:buSzPts val="1800"/>
              <a:buFont typeface="Arial"/>
              <a:buChar char="●"/>
            </a:pPr>
            <a:r>
              <a:rPr lang="zh-TW">
                <a:solidFill>
                  <a:srgbClr val="695D46"/>
                </a:solidFill>
              </a:rPr>
              <a:t>Do NOT submit the JSON files that are not obtained using your Davinci account</a:t>
            </a:r>
            <a:endParaRPr>
              <a:solidFill>
                <a:srgbClr val="695D46"/>
              </a:solidFill>
            </a:endParaRPr>
          </a:p>
          <a:p>
            <a:pPr marL="457200" lvl="0" indent="-342900" algn="l" rtl="0">
              <a:lnSpc>
                <a:spcPct val="130000"/>
              </a:lnSpc>
              <a:spcBef>
                <a:spcPts val="0"/>
              </a:spcBef>
              <a:spcAft>
                <a:spcPts val="0"/>
              </a:spcAft>
              <a:buClr>
                <a:schemeClr val="dk2"/>
              </a:buClr>
              <a:buSzPts val="1800"/>
              <a:buFont typeface="Arial"/>
              <a:buChar char="●"/>
            </a:pPr>
            <a:r>
              <a:rPr lang="zh-TW">
                <a:solidFill>
                  <a:srgbClr val="695D46"/>
                </a:solidFill>
              </a:rPr>
              <a:t>Do NOT attempt to manually edit your JSON files.</a:t>
            </a:r>
            <a:endParaRPr>
              <a:solidFill>
                <a:srgbClr val="695D46"/>
              </a:solidFill>
            </a:endParaRPr>
          </a:p>
          <a:p>
            <a:pPr marL="457200" lvl="0" indent="-342900" algn="l" rtl="0">
              <a:lnSpc>
                <a:spcPct val="130000"/>
              </a:lnSpc>
              <a:spcBef>
                <a:spcPts val="0"/>
              </a:spcBef>
              <a:spcAft>
                <a:spcPts val="0"/>
              </a:spcAft>
              <a:buClr>
                <a:schemeClr val="dk2"/>
              </a:buClr>
              <a:buSzPts val="1800"/>
              <a:buFont typeface="Arial"/>
              <a:buChar char="●"/>
            </a:pPr>
            <a:r>
              <a:rPr lang="zh-TW">
                <a:solidFill>
                  <a:srgbClr val="695D46"/>
                </a:solidFill>
              </a:rPr>
              <a:t>第一次違反以上規定，</a:t>
            </a:r>
            <a:r>
              <a:rPr lang="zh-TW" b="1">
                <a:solidFill>
                  <a:srgbClr val="FF0000"/>
                </a:solidFill>
              </a:rPr>
              <a:t>該作業0分，學期總成績再乘以0.9</a:t>
            </a:r>
            <a:endParaRPr b="1">
              <a:solidFill>
                <a:srgbClr val="FF0000"/>
              </a:solidFill>
            </a:endParaRPr>
          </a:p>
          <a:p>
            <a:pPr marL="457200" lvl="0" indent="-342900" algn="l" rtl="0">
              <a:lnSpc>
                <a:spcPct val="130000"/>
              </a:lnSpc>
              <a:spcBef>
                <a:spcPts val="0"/>
              </a:spcBef>
              <a:spcAft>
                <a:spcPts val="0"/>
              </a:spcAft>
              <a:buClr>
                <a:schemeClr val="dk2"/>
              </a:buClr>
              <a:buSzPts val="1800"/>
              <a:buFont typeface="Arial"/>
              <a:buChar char="●"/>
            </a:pPr>
            <a:r>
              <a:rPr lang="zh-TW">
                <a:solidFill>
                  <a:srgbClr val="695D46"/>
                </a:solidFill>
              </a:rPr>
              <a:t>第二次違反以上規定，</a:t>
            </a:r>
            <a:r>
              <a:rPr lang="zh-TW" b="1">
                <a:solidFill>
                  <a:srgbClr val="FF0000"/>
                </a:solidFill>
              </a:rPr>
              <a:t>學期成績F</a:t>
            </a:r>
            <a:endParaRPr b="1">
              <a:solidFill>
                <a:srgbClr val="FF0000"/>
              </a:solidFill>
            </a:endParaRPr>
          </a:p>
          <a:p>
            <a:pPr marL="457200" lvl="0" indent="-342900" algn="l" rtl="0">
              <a:lnSpc>
                <a:spcPct val="130000"/>
              </a:lnSpc>
              <a:spcBef>
                <a:spcPts val="0"/>
              </a:spcBef>
              <a:spcAft>
                <a:spcPts val="0"/>
              </a:spcAft>
              <a:buClr>
                <a:schemeClr val="dk2"/>
              </a:buClr>
              <a:buSzPts val="1800"/>
              <a:buFont typeface="Arial"/>
              <a:buChar char="●"/>
            </a:pPr>
            <a:r>
              <a:rPr lang="zh-TW">
                <a:solidFill>
                  <a:srgbClr val="695D46"/>
                </a:solidFill>
              </a:rPr>
              <a:t>Prof. Lee &amp; the TAs preserve the rights to change the rules &amp; grades.</a:t>
            </a:r>
            <a:endParaRPr>
              <a:solidFill>
                <a:srgbClr val="695D46"/>
              </a:solidFill>
            </a:endParaRPr>
          </a:p>
        </p:txBody>
      </p:sp>
      <p:sp>
        <p:nvSpPr>
          <p:cNvPr id="681" name="Google Shape;681;p7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Regulations</a:t>
            </a:r>
            <a:endParaRPr/>
          </a:p>
        </p:txBody>
      </p:sp>
      <p:sp>
        <p:nvSpPr>
          <p:cNvPr id="682" name="Google Shape;682;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If You Have Any Questions </a:t>
            </a:r>
            <a:endParaRPr/>
          </a:p>
        </p:txBody>
      </p:sp>
      <p:sp>
        <p:nvSpPr>
          <p:cNvPr id="688" name="Google Shape;688;p74"/>
          <p:cNvSpPr txBox="1">
            <a:spLocks noGrp="1"/>
          </p:cNvSpPr>
          <p:nvPr>
            <p:ph type="body" idx="1"/>
          </p:nvPr>
        </p:nvSpPr>
        <p:spPr>
          <a:xfrm>
            <a:off x="311700" y="1266325"/>
            <a:ext cx="8520600" cy="3302700"/>
          </a:xfrm>
          <a:prstGeom prst="rect">
            <a:avLst/>
          </a:prstGeom>
          <a:ln>
            <a:noFill/>
          </a:ln>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NTU Cool </a:t>
            </a:r>
            <a:r>
              <a:rPr lang="zh-TW" u="sng">
                <a:solidFill>
                  <a:schemeClr val="hlink"/>
                </a:solidFill>
                <a:hlinkClick r:id="rId3"/>
              </a:rPr>
              <a:t>HW2 Forum</a:t>
            </a:r>
            <a:endParaRPr/>
          </a:p>
          <a:p>
            <a:pPr marL="914400" lvl="1" indent="-317500" algn="l" rtl="0">
              <a:lnSpc>
                <a:spcPct val="150000"/>
              </a:lnSpc>
              <a:spcBef>
                <a:spcPts val="0"/>
              </a:spcBef>
              <a:spcAft>
                <a:spcPts val="0"/>
              </a:spcAft>
              <a:buSzPts val="1400"/>
              <a:buChar char="○"/>
            </a:pPr>
            <a:r>
              <a:rPr lang="zh-TW"/>
              <a:t>Recommended if no assignment answers or privacy issues are involved in your questions</a:t>
            </a:r>
            <a:endParaRPr/>
          </a:p>
          <a:p>
            <a:pPr marL="914400" lvl="1" indent="-317500" algn="l" rtl="0">
              <a:lnSpc>
                <a:spcPct val="150000"/>
              </a:lnSpc>
              <a:spcBef>
                <a:spcPts val="0"/>
              </a:spcBef>
              <a:spcAft>
                <a:spcPts val="0"/>
              </a:spcAft>
              <a:buSzPts val="1400"/>
              <a:buChar char="○"/>
            </a:pPr>
            <a:r>
              <a:rPr lang="zh-TW"/>
              <a:t>Prioritize answering questions on the homework forum</a:t>
            </a:r>
            <a:endParaRPr/>
          </a:p>
          <a:p>
            <a:pPr marL="457200" lvl="0" indent="-342900" algn="l" rtl="0">
              <a:lnSpc>
                <a:spcPct val="150000"/>
              </a:lnSpc>
              <a:spcBef>
                <a:spcPts val="0"/>
              </a:spcBef>
              <a:spcAft>
                <a:spcPts val="0"/>
              </a:spcAft>
              <a:buSzPts val="1800"/>
              <a:buChar char="●"/>
            </a:pPr>
            <a:r>
              <a:rPr lang="zh-TW"/>
              <a:t>Email: </a:t>
            </a:r>
            <a:r>
              <a:rPr lang="zh-TW" sz="1650" u="sng">
                <a:solidFill>
                  <a:schemeClr val="hlink"/>
                </a:solidFill>
                <a:highlight>
                  <a:srgbClr val="F8F8F8"/>
                </a:highlight>
                <a:latin typeface="Arial"/>
                <a:ea typeface="Arial"/>
                <a:cs typeface="Arial"/>
                <a:sym typeface="Arial"/>
                <a:hlinkClick r:id="rId4"/>
              </a:rPr>
              <a:t>ntu-gen-ai-2024-spring-ta@googlegroups.com</a:t>
            </a:r>
            <a:r>
              <a:rPr lang="zh-TW" sz="1650">
                <a:solidFill>
                  <a:srgbClr val="000000"/>
                </a:solidFill>
                <a:highlight>
                  <a:srgbClr val="F8F8F8"/>
                </a:highlight>
                <a:latin typeface="Arial"/>
                <a:ea typeface="Arial"/>
                <a:cs typeface="Arial"/>
                <a:sym typeface="Arial"/>
              </a:rPr>
              <a:t> </a:t>
            </a:r>
            <a:endParaRPr sz="2300"/>
          </a:p>
          <a:p>
            <a:pPr marL="914400" lvl="1" indent="-317500" algn="l" rtl="0">
              <a:lnSpc>
                <a:spcPct val="150000"/>
              </a:lnSpc>
              <a:spcBef>
                <a:spcPts val="0"/>
              </a:spcBef>
              <a:spcAft>
                <a:spcPts val="0"/>
              </a:spcAft>
              <a:buSzPts val="1400"/>
              <a:buChar char="○"/>
            </a:pPr>
            <a:r>
              <a:rPr lang="zh-TW"/>
              <a:t>Title should start with </a:t>
            </a:r>
            <a:r>
              <a:rPr lang="zh-TW">
                <a:solidFill>
                  <a:srgbClr val="0000FF"/>
                </a:solidFill>
              </a:rPr>
              <a:t>[GenAI 2024 Spring HW2]</a:t>
            </a:r>
            <a:endParaRPr>
              <a:solidFill>
                <a:srgbClr val="0000FF"/>
              </a:solidFill>
            </a:endParaRPr>
          </a:p>
          <a:p>
            <a:pPr marL="914400" lvl="1" indent="-317500" algn="l" rtl="0">
              <a:lnSpc>
                <a:spcPct val="150000"/>
              </a:lnSpc>
              <a:spcBef>
                <a:spcPts val="0"/>
              </a:spcBef>
              <a:spcAft>
                <a:spcPts val="0"/>
              </a:spcAft>
              <a:buSzPts val="1400"/>
              <a:buChar char="○"/>
            </a:pPr>
            <a:r>
              <a:rPr lang="zh-TW"/>
              <a:t>Email with the wrong title will be moved to trash automatically</a:t>
            </a:r>
            <a:endParaRPr/>
          </a:p>
          <a:p>
            <a:pPr marL="457200" lvl="0" indent="-342900" algn="l" rtl="0">
              <a:lnSpc>
                <a:spcPct val="150000"/>
              </a:lnSpc>
              <a:spcBef>
                <a:spcPts val="0"/>
              </a:spcBef>
              <a:spcAft>
                <a:spcPts val="0"/>
              </a:spcAft>
              <a:buSzPts val="1800"/>
              <a:buChar char="●"/>
            </a:pPr>
            <a:r>
              <a:rPr lang="zh-TW"/>
              <a:t>TA Hours</a:t>
            </a:r>
            <a:endParaRPr/>
          </a:p>
          <a:p>
            <a:pPr marL="914400" lvl="1" indent="-317500" algn="l" rtl="0">
              <a:lnSpc>
                <a:spcPct val="150000"/>
              </a:lnSpc>
              <a:spcBef>
                <a:spcPts val="0"/>
              </a:spcBef>
              <a:spcAft>
                <a:spcPts val="0"/>
              </a:spcAft>
              <a:buSzPts val="1400"/>
              <a:buChar char="○"/>
            </a:pPr>
            <a:r>
              <a:rPr lang="zh-TW"/>
              <a:t>Time:</a:t>
            </a:r>
            <a:r>
              <a:rPr lang="zh-TW" b="1"/>
              <a:t> </a:t>
            </a:r>
            <a:r>
              <a:rPr lang="zh-TW" b="1">
                <a:solidFill>
                  <a:srgbClr val="FF0000"/>
                </a:solidFill>
              </a:rPr>
              <a:t>3/1、3/8、3/15 (16:30 - 17:20)</a:t>
            </a:r>
            <a:endParaRPr b="1">
              <a:solidFill>
                <a:srgbClr val="FF0000"/>
              </a:solidFill>
            </a:endParaRPr>
          </a:p>
          <a:p>
            <a:pPr marL="914400" lvl="1" indent="-317500" algn="l" rtl="0">
              <a:lnSpc>
                <a:spcPct val="150000"/>
              </a:lnSpc>
              <a:spcBef>
                <a:spcPts val="0"/>
              </a:spcBef>
              <a:spcAft>
                <a:spcPts val="0"/>
              </a:spcAft>
              <a:buSzPts val="1400"/>
              <a:buChar char="○"/>
            </a:pPr>
            <a:r>
              <a:rPr lang="zh-TW"/>
              <a:t>Location: </a:t>
            </a:r>
            <a:r>
              <a:rPr lang="zh-TW" b="1">
                <a:solidFill>
                  <a:srgbClr val="FF0000"/>
                </a:solidFill>
              </a:rPr>
              <a:t>綜合大講堂</a:t>
            </a:r>
            <a:endParaRPr b="1">
              <a:solidFill>
                <a:srgbClr val="FF0000"/>
              </a:solidFill>
            </a:endParaRPr>
          </a:p>
        </p:txBody>
      </p:sp>
      <p:sp>
        <p:nvSpPr>
          <p:cNvPr id="689" name="Google Shape;689;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7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Reminders for using DaVinci platform</a:t>
            </a:r>
            <a:endParaRPr/>
          </a:p>
        </p:txBody>
      </p:sp>
      <p:sp>
        <p:nvSpPr>
          <p:cNvPr id="695" name="Google Shape;695;p75"/>
          <p:cNvSpPr txBox="1">
            <a:spLocks noGrp="1"/>
          </p:cNvSpPr>
          <p:nvPr>
            <p:ph type="body" idx="1"/>
          </p:nvPr>
        </p:nvSpPr>
        <p:spPr>
          <a:xfrm>
            <a:off x="311700" y="1266325"/>
            <a:ext cx="8520600" cy="3459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zh-TW">
                <a:solidFill>
                  <a:srgbClr val="695D46"/>
                </a:solidFill>
              </a:rPr>
              <a:t>There is a daily usage quota limitation on the DaVinci platform</a:t>
            </a:r>
            <a:endParaRPr>
              <a:solidFill>
                <a:srgbClr val="695D46"/>
              </a:solidFill>
            </a:endParaRPr>
          </a:p>
          <a:p>
            <a:pPr marL="457200" lvl="0" indent="-342900" algn="just" rtl="0">
              <a:lnSpc>
                <a:spcPct val="150000"/>
              </a:lnSpc>
              <a:spcBef>
                <a:spcPts val="1200"/>
              </a:spcBef>
              <a:spcAft>
                <a:spcPts val="0"/>
              </a:spcAft>
              <a:buClr>
                <a:srgbClr val="695D46"/>
              </a:buClr>
              <a:buSzPts val="1800"/>
              <a:buFont typeface="Open Sans"/>
              <a:buChar char="●"/>
            </a:pPr>
            <a:r>
              <a:rPr lang="zh-TW">
                <a:solidFill>
                  <a:srgbClr val="695D46"/>
                </a:solidFill>
              </a:rPr>
              <a:t>Each time you use the platform to generate or evaluate something, it consumes your quota</a:t>
            </a:r>
            <a:endParaRPr>
              <a:solidFill>
                <a:srgbClr val="695D46"/>
              </a:solidFill>
            </a:endParaRPr>
          </a:p>
          <a:p>
            <a:pPr marL="914400" lvl="1" indent="-342900" algn="l" rtl="0">
              <a:lnSpc>
                <a:spcPct val="150000"/>
              </a:lnSpc>
              <a:spcBef>
                <a:spcPts val="0"/>
              </a:spcBef>
              <a:spcAft>
                <a:spcPts val="0"/>
              </a:spcAft>
              <a:buClr>
                <a:srgbClr val="695D46"/>
              </a:buClr>
              <a:buSzPts val="1800"/>
              <a:buFont typeface="Open Sans"/>
              <a:buChar char="○"/>
            </a:pPr>
            <a:r>
              <a:rPr lang="zh-TW"/>
              <a:t>For evaluating essays using the evaluation assistant: Approximately </a:t>
            </a:r>
            <a:r>
              <a:rPr lang="zh-TW" b="1"/>
              <a:t>10</a:t>
            </a:r>
            <a:r>
              <a:rPr lang="zh-TW"/>
              <a:t> essay evaluations can be conducted in total per day (if you do not use DaVinci to do anything else)</a:t>
            </a:r>
            <a:endParaRPr>
              <a:solidFill>
                <a:srgbClr val="695D46"/>
              </a:solidFill>
            </a:endParaRPr>
          </a:p>
          <a:p>
            <a:pPr marL="914400" lvl="1" indent="-342900" algn="l" rtl="0">
              <a:lnSpc>
                <a:spcPct val="150000"/>
              </a:lnSpc>
              <a:spcBef>
                <a:spcPts val="0"/>
              </a:spcBef>
              <a:spcAft>
                <a:spcPts val="0"/>
              </a:spcAft>
              <a:buClr>
                <a:srgbClr val="695D46"/>
              </a:buClr>
              <a:buSzPts val="1800"/>
              <a:buFont typeface="Open Sans"/>
              <a:buChar char="○"/>
            </a:pPr>
            <a:r>
              <a:rPr lang="zh-TW">
                <a:solidFill>
                  <a:srgbClr val="695D46"/>
                </a:solidFill>
              </a:rPr>
              <a:t>For generating essays: Approximately </a:t>
            </a:r>
            <a:r>
              <a:rPr lang="zh-TW" b="1">
                <a:solidFill>
                  <a:srgbClr val="695D46"/>
                </a:solidFill>
              </a:rPr>
              <a:t>500</a:t>
            </a:r>
            <a:r>
              <a:rPr lang="zh-TW">
                <a:solidFill>
                  <a:srgbClr val="695D46"/>
                </a:solidFill>
              </a:rPr>
              <a:t> essays can be generated using GPT-3.5 model. </a:t>
            </a:r>
            <a:br>
              <a:rPr lang="zh-TW">
                <a:solidFill>
                  <a:srgbClr val="695D46"/>
                </a:solidFill>
              </a:rPr>
            </a:br>
            <a:r>
              <a:rPr lang="zh-TW">
                <a:solidFill>
                  <a:srgbClr val="695D46"/>
                </a:solidFill>
              </a:rPr>
              <a:t>Using the GPT-4 model will incur higher expenses. (20x expensive than GPT-3.5)</a:t>
            </a:r>
            <a:endParaRPr>
              <a:solidFill>
                <a:srgbClr val="695D46"/>
              </a:solidFill>
            </a:endParaRPr>
          </a:p>
        </p:txBody>
      </p:sp>
      <p:sp>
        <p:nvSpPr>
          <p:cNvPr id="696" name="Google Shape;696;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63</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TW"/>
              <a:t>Part 1. Generate Two Essays with AI Models</a:t>
            </a:r>
            <a:endParaRPr/>
          </a:p>
        </p:txBody>
      </p:sp>
      <p:sp>
        <p:nvSpPr>
          <p:cNvPr id="131" name="Google Shape;13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p:nvPr/>
        </p:nvSpPr>
        <p:spPr>
          <a:xfrm>
            <a:off x="6338350" y="2774675"/>
            <a:ext cx="2576700" cy="1907700"/>
          </a:xfrm>
          <a:prstGeom prst="rect">
            <a:avLst/>
          </a:prstGeom>
          <a:solidFill>
            <a:srgbClr val="F8F8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a:ea typeface="Open Sans"/>
              <a:cs typeface="Open Sans"/>
              <a:sym typeface="Open Sans"/>
            </a:endParaRPr>
          </a:p>
        </p:txBody>
      </p:sp>
      <p:sp>
        <p:nvSpPr>
          <p:cNvPr id="137" name="Google Shape;137;p20"/>
          <p:cNvSpPr/>
          <p:nvPr/>
        </p:nvSpPr>
        <p:spPr>
          <a:xfrm>
            <a:off x="7096313" y="2896163"/>
            <a:ext cx="869100" cy="8691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8" name="Google Shape;138;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Workflow</a:t>
            </a:r>
            <a:endParaRPr/>
          </a:p>
        </p:txBody>
      </p:sp>
      <p:sp>
        <p:nvSpPr>
          <p:cNvPr id="139" name="Google Shape;139;p20"/>
          <p:cNvSpPr/>
          <p:nvPr/>
        </p:nvSpPr>
        <p:spPr>
          <a:xfrm>
            <a:off x="76375" y="1227225"/>
            <a:ext cx="2493900" cy="487500"/>
          </a:xfrm>
          <a:prstGeom prst="rect">
            <a:avLst/>
          </a:prstGeom>
          <a:solidFill>
            <a:srgbClr val="FCE5CD"/>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140" name="Google Shape;140;p20"/>
          <p:cNvSpPr/>
          <p:nvPr/>
        </p:nvSpPr>
        <p:spPr>
          <a:xfrm>
            <a:off x="76375" y="2828675"/>
            <a:ext cx="2493900" cy="4044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141" name="Google Shape;141;p20"/>
          <p:cNvSpPr/>
          <p:nvPr/>
        </p:nvSpPr>
        <p:spPr>
          <a:xfrm>
            <a:off x="76375" y="4347025"/>
            <a:ext cx="2493900" cy="4875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142" name="Google Shape;142;p20"/>
          <p:cNvSpPr/>
          <p:nvPr/>
        </p:nvSpPr>
        <p:spPr>
          <a:xfrm>
            <a:off x="3121063" y="1036275"/>
            <a:ext cx="2819400" cy="294600"/>
          </a:xfrm>
          <a:prstGeom prst="rect">
            <a:avLst/>
          </a:prstGeom>
          <a:solidFill>
            <a:srgbClr val="4DB6AC">
              <a:alpha val="5000"/>
            </a:srgbClr>
          </a:solidFill>
          <a:ln w="19050"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143" name="Google Shape;143;p20"/>
          <p:cNvSpPr/>
          <p:nvPr/>
        </p:nvSpPr>
        <p:spPr>
          <a:xfrm>
            <a:off x="6338400" y="1036275"/>
            <a:ext cx="2576700" cy="1163700"/>
          </a:xfrm>
          <a:prstGeom prst="rect">
            <a:avLst/>
          </a:prstGeom>
          <a:solidFill>
            <a:srgbClr val="F8F8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144" name="Google Shape;144;p20"/>
          <p:cNvSpPr/>
          <p:nvPr/>
        </p:nvSpPr>
        <p:spPr>
          <a:xfrm>
            <a:off x="3121063" y="1470875"/>
            <a:ext cx="2819400" cy="294600"/>
          </a:xfrm>
          <a:prstGeom prst="rect">
            <a:avLst/>
          </a:prstGeom>
          <a:solidFill>
            <a:srgbClr val="4DB6AC">
              <a:alpha val="5000"/>
            </a:srgbClr>
          </a:solidFill>
          <a:ln w="19050"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145" name="Google Shape;145;p20"/>
          <p:cNvSpPr/>
          <p:nvPr/>
        </p:nvSpPr>
        <p:spPr>
          <a:xfrm>
            <a:off x="3121075" y="3134000"/>
            <a:ext cx="2819400" cy="8361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146" name="Google Shape;146;p20"/>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147" name="Google Shape;147;p20"/>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148" name="Google Shape;148;p20"/>
          <p:cNvSpPr/>
          <p:nvPr/>
        </p:nvSpPr>
        <p:spPr>
          <a:xfrm>
            <a:off x="1241425" y="1736725"/>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9" name="Google Shape;149;p20"/>
          <p:cNvSpPr/>
          <p:nvPr/>
        </p:nvSpPr>
        <p:spPr>
          <a:xfrm>
            <a:off x="1241425" y="2636438"/>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0" name="Google Shape;150;p20"/>
          <p:cNvSpPr/>
          <p:nvPr/>
        </p:nvSpPr>
        <p:spPr>
          <a:xfrm>
            <a:off x="1241425" y="3244088"/>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1" name="Google Shape;151;p20"/>
          <p:cNvSpPr/>
          <p:nvPr/>
        </p:nvSpPr>
        <p:spPr>
          <a:xfrm>
            <a:off x="1241425" y="4143813"/>
            <a:ext cx="126900" cy="181200"/>
          </a:xfrm>
          <a:prstGeom prst="down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2" name="Google Shape;152;p20"/>
          <p:cNvSpPr/>
          <p:nvPr/>
        </p:nvSpPr>
        <p:spPr>
          <a:xfrm>
            <a:off x="3121063" y="1905475"/>
            <a:ext cx="2819400" cy="294600"/>
          </a:xfrm>
          <a:prstGeom prst="rect">
            <a:avLst/>
          </a:prstGeom>
          <a:solidFill>
            <a:srgbClr val="4DB6AC">
              <a:alpha val="5000"/>
            </a:srgbClr>
          </a:solidFill>
          <a:ln w="19050"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153" name="Google Shape;153;p20"/>
          <p:cNvCxnSpPr>
            <a:stCxn id="143" idx="1"/>
            <a:endCxn id="142" idx="3"/>
          </p:cNvCxnSpPr>
          <p:nvPr/>
        </p:nvCxnSpPr>
        <p:spPr>
          <a:xfrm rot="10800000">
            <a:off x="5940600" y="1183725"/>
            <a:ext cx="397800" cy="434400"/>
          </a:xfrm>
          <a:prstGeom prst="bentConnector3">
            <a:avLst>
              <a:gd name="adj1" fmla="val 50017"/>
            </a:avLst>
          </a:prstGeom>
          <a:noFill/>
          <a:ln w="9525" cap="flat" cmpd="sng">
            <a:solidFill>
              <a:schemeClr val="dk2"/>
            </a:solidFill>
            <a:prstDash val="solid"/>
            <a:round/>
            <a:headEnd type="none" w="med" len="med"/>
            <a:tailEnd type="none" w="med" len="med"/>
          </a:ln>
        </p:spPr>
      </p:cxnSp>
      <p:pic>
        <p:nvPicPr>
          <p:cNvPr id="154" name="Google Shape;154;p20"/>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155" name="Google Shape;155;p20"/>
          <p:cNvSpPr/>
          <p:nvPr/>
        </p:nvSpPr>
        <p:spPr>
          <a:xfrm>
            <a:off x="7570883" y="3189713"/>
            <a:ext cx="4206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b="1">
                <a:solidFill>
                  <a:schemeClr val="dk2"/>
                </a:solidFill>
                <a:latin typeface="Open Sans"/>
                <a:ea typeface="Open Sans"/>
                <a:cs typeface="Open Sans"/>
                <a:sym typeface="Open Sans"/>
              </a:rPr>
              <a:t>AI</a:t>
            </a:r>
            <a:endParaRPr sz="1800" b="1">
              <a:solidFill>
                <a:schemeClr val="dk2"/>
              </a:solidFill>
              <a:latin typeface="Open Sans"/>
              <a:ea typeface="Open Sans"/>
              <a:cs typeface="Open Sans"/>
              <a:sym typeface="Open Sans"/>
            </a:endParaRPr>
          </a:p>
        </p:txBody>
      </p:sp>
      <p:sp>
        <p:nvSpPr>
          <p:cNvPr id="156" name="Google Shape;156;p20"/>
          <p:cNvSpPr txBox="1"/>
          <p:nvPr/>
        </p:nvSpPr>
        <p:spPr>
          <a:xfrm>
            <a:off x="6338350" y="3893175"/>
            <a:ext cx="2576700" cy="8361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157" name="Google Shape;157;p20"/>
          <p:cNvCxnSpPr>
            <a:stCxn id="145" idx="3"/>
          </p:cNvCxnSpPr>
          <p:nvPr/>
        </p:nvCxnSpPr>
        <p:spPr>
          <a:xfrm>
            <a:off x="5940475" y="3552050"/>
            <a:ext cx="402000" cy="2400"/>
          </a:xfrm>
          <a:prstGeom prst="straightConnector1">
            <a:avLst/>
          </a:prstGeom>
          <a:noFill/>
          <a:ln w="9525" cap="flat" cmpd="sng">
            <a:solidFill>
              <a:schemeClr val="dk2"/>
            </a:solidFill>
            <a:prstDash val="solid"/>
            <a:round/>
            <a:headEnd type="none" w="med" len="med"/>
            <a:tailEnd type="none" w="med" len="med"/>
          </a:ln>
        </p:spPr>
      </p:cxnSp>
      <p:cxnSp>
        <p:nvCxnSpPr>
          <p:cNvPr id="158" name="Google Shape;158;p20"/>
          <p:cNvCxnSpPr>
            <a:stCxn id="140" idx="3"/>
            <a:endCxn id="145" idx="1"/>
          </p:cNvCxnSpPr>
          <p:nvPr/>
        </p:nvCxnSpPr>
        <p:spPr>
          <a:xfrm>
            <a:off x="2570275" y="3030875"/>
            <a:ext cx="550800" cy="5211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59" name="Google Shape;159;p20"/>
          <p:cNvCxnSpPr>
            <a:stCxn id="139" idx="3"/>
            <a:endCxn id="142" idx="1"/>
          </p:cNvCxnSpPr>
          <p:nvPr/>
        </p:nvCxnSpPr>
        <p:spPr>
          <a:xfrm rot="10800000" flipH="1">
            <a:off x="2570275" y="1183575"/>
            <a:ext cx="550800" cy="287400"/>
          </a:xfrm>
          <a:prstGeom prst="bentConnector3">
            <a:avLst>
              <a:gd name="adj1" fmla="val 49941"/>
            </a:avLst>
          </a:prstGeom>
          <a:noFill/>
          <a:ln w="19050" cap="flat" cmpd="sng">
            <a:solidFill>
              <a:schemeClr val="dk2"/>
            </a:solidFill>
            <a:prstDash val="solid"/>
            <a:round/>
            <a:headEnd type="none" w="med" len="med"/>
            <a:tailEnd type="none" w="med" len="med"/>
          </a:ln>
        </p:spPr>
      </p:cxnSp>
      <p:cxnSp>
        <p:nvCxnSpPr>
          <p:cNvPr id="160" name="Google Shape;160;p20"/>
          <p:cNvCxnSpPr>
            <a:stCxn id="139" idx="3"/>
            <a:endCxn id="152" idx="1"/>
          </p:cNvCxnSpPr>
          <p:nvPr/>
        </p:nvCxnSpPr>
        <p:spPr>
          <a:xfrm>
            <a:off x="2570275" y="1470975"/>
            <a:ext cx="550800" cy="581700"/>
          </a:xfrm>
          <a:prstGeom prst="bentConnector3">
            <a:avLst>
              <a:gd name="adj1" fmla="val 49999"/>
            </a:avLst>
          </a:prstGeom>
          <a:noFill/>
          <a:ln w="19050" cap="flat" cmpd="sng">
            <a:solidFill>
              <a:schemeClr val="dk2"/>
            </a:solidFill>
            <a:prstDash val="solid"/>
            <a:round/>
            <a:headEnd type="none" w="med" len="med"/>
            <a:tailEnd type="none" w="med" len="med"/>
          </a:ln>
        </p:spPr>
      </p:cxnSp>
      <p:sp>
        <p:nvSpPr>
          <p:cNvPr id="161" name="Google Shape;16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None/>
            </a:pPr>
            <a:r>
              <a:rPr lang="zh-TW" dirty="0"/>
              <a:t>Do you agree or disagree with the following statement?</a:t>
            </a:r>
            <a:endParaRPr dirty="0"/>
          </a:p>
          <a:p>
            <a:pPr marL="0" lvl="0" indent="0" algn="l" rtl="0">
              <a:lnSpc>
                <a:spcPct val="200000"/>
              </a:lnSpc>
              <a:spcBef>
                <a:spcPts val="1200"/>
              </a:spcBef>
              <a:spcAft>
                <a:spcPts val="0"/>
              </a:spcAft>
              <a:buNone/>
            </a:pPr>
            <a:r>
              <a:rPr lang="zh-TW" sz="1350" b="1" u="sng" dirty="0"/>
              <a:t>Artificial Intelligence will eventually replace humans in most areas of work in the future world</a:t>
            </a:r>
            <a:endParaRPr sz="1350" b="1" u="sng" dirty="0"/>
          </a:p>
          <a:p>
            <a:pPr marL="0" lvl="0" indent="0" algn="l" rtl="0">
              <a:lnSpc>
                <a:spcPct val="150000"/>
              </a:lnSpc>
              <a:spcBef>
                <a:spcPts val="1200"/>
              </a:spcBef>
              <a:spcAft>
                <a:spcPts val="0"/>
              </a:spcAft>
              <a:buNone/>
            </a:pPr>
            <a:r>
              <a:rPr lang="zh-TW" dirty="0"/>
              <a:t>Write an </a:t>
            </a:r>
            <a:r>
              <a:rPr lang="zh-TW" dirty="0">
                <a:solidFill>
                  <a:srgbClr val="FF0000"/>
                </a:solidFill>
              </a:rPr>
              <a:t>English</a:t>
            </a:r>
            <a:r>
              <a:rPr lang="zh-TW" dirty="0"/>
              <a:t> essay with around 300 words to express your stance with </a:t>
            </a:r>
            <a:endParaRPr dirty="0"/>
          </a:p>
          <a:p>
            <a:pPr marL="0" lvl="0" indent="0" algn="l" rtl="0">
              <a:lnSpc>
                <a:spcPct val="150000"/>
              </a:lnSpc>
              <a:spcBef>
                <a:spcPts val="1200"/>
              </a:spcBef>
              <a:spcAft>
                <a:spcPts val="1200"/>
              </a:spcAft>
              <a:buNone/>
            </a:pPr>
            <a:r>
              <a:rPr lang="zh-TW" dirty="0"/>
              <a:t>specific reasons and examples to support your answer</a:t>
            </a:r>
            <a:endParaRPr dirty="0"/>
          </a:p>
        </p:txBody>
      </p:sp>
      <p:sp>
        <p:nvSpPr>
          <p:cNvPr id="167" name="Google Shape;167;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457200" lvl="0" indent="-434340" algn="l" rtl="0">
              <a:spcBef>
                <a:spcPts val="0"/>
              </a:spcBef>
              <a:spcAft>
                <a:spcPts val="0"/>
              </a:spcAft>
              <a:buSzPct val="100000"/>
              <a:buAutoNum type="romanUcPeriod"/>
            </a:pPr>
            <a:r>
              <a:rPr lang="zh-TW"/>
              <a:t>Short Essay Writing — English</a:t>
            </a:r>
            <a:endParaRPr/>
          </a:p>
        </p:txBody>
      </p:sp>
      <p:sp>
        <p:nvSpPr>
          <p:cNvPr id="168" name="Google Shape;16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9</a:t>
            </a:fld>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2663</Words>
  <Application>Microsoft Macintosh PowerPoint</Application>
  <PresentationFormat>全屏显示(16:9)</PresentationFormat>
  <Paragraphs>383</Paragraphs>
  <Slides>63</Slides>
  <Notes>63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63</vt:i4>
      </vt:variant>
    </vt:vector>
  </HeadingPairs>
  <TitlesOfParts>
    <vt:vector size="68" baseType="lpstr">
      <vt:lpstr>PT Sans Narrow</vt:lpstr>
      <vt:lpstr>Open Sans</vt:lpstr>
      <vt:lpstr>Arial</vt:lpstr>
      <vt:lpstr>Roboto Mono</vt:lpstr>
      <vt:lpstr>Tropic</vt:lpstr>
      <vt:lpstr>GenAI HW2 都是AI的作文比賽</vt:lpstr>
      <vt:lpstr>Outline</vt:lpstr>
      <vt:lpstr>Task Description</vt:lpstr>
      <vt:lpstr>都是AI的作文比賽: 參賽者跟評審都是AI</vt:lpstr>
      <vt:lpstr>Workflow</vt:lpstr>
      <vt:lpstr>Workflow</vt:lpstr>
      <vt:lpstr>Part 1. Generate Two Essays with AI Models</vt:lpstr>
      <vt:lpstr>Workflow</vt:lpstr>
      <vt:lpstr>Short Essay Writing — English</vt:lpstr>
      <vt:lpstr>Short Essay Writing — Mandarin</vt:lpstr>
      <vt:lpstr>Sample Methods to Prompt AI</vt:lpstr>
      <vt:lpstr>Short Essay Writing</vt:lpstr>
      <vt:lpstr>Part 1-a. Generate An Essay with ChatGPT</vt:lpstr>
      <vt:lpstr>PowerPoint 演示文稿</vt:lpstr>
      <vt:lpstr>PowerPoint 演示文稿</vt:lpstr>
      <vt:lpstr>PowerPoint 演示文稿</vt:lpstr>
      <vt:lpstr>Part 1-a. Generate An Essay with ChatGPT: Demo</vt:lpstr>
      <vt:lpstr>OpenAI ChatGPT Tutorial</vt:lpstr>
      <vt:lpstr>PowerPoint 演示文稿</vt:lpstr>
      <vt:lpstr>PowerPoint 演示文稿</vt:lpstr>
      <vt:lpstr>PowerPoint 演示文稿</vt:lpstr>
      <vt:lpstr>PowerPoint 演示文稿</vt:lpstr>
      <vt:lpstr>Part 1-b. Generate An Essay with DaVinci</vt:lpstr>
      <vt:lpstr>MediaTek DaVinci Platform</vt:lpstr>
      <vt:lpstr>PowerPoint 演示文稿</vt:lpstr>
      <vt:lpstr>Part 1-b. Generate An Essay with DaVinci: Demo</vt:lpstr>
      <vt:lpstr>MediaTek DaVinci Tutorial</vt:lpstr>
      <vt:lpstr>DaVinci Chatbot Account Registration</vt:lpstr>
      <vt:lpstr>Login</vt:lpstr>
      <vt:lpstr>Part 2. Evaluate the Essays Using AI Models</vt:lpstr>
      <vt:lpstr>Workflow</vt:lpstr>
      <vt:lpstr>Essay Evaluation</vt:lpstr>
      <vt:lpstr>Essay Evaluation</vt:lpstr>
      <vt:lpstr>Essay Evaluation</vt:lpstr>
      <vt:lpstr>Essay Evaluation</vt:lpstr>
      <vt:lpstr>Evaluation Settings in Evaluation Assistants</vt:lpstr>
      <vt:lpstr>Evaluation Prompts</vt:lpstr>
      <vt:lpstr>Part 2.  Evaluate the Essays on DaVinci Platform Step 1: Install Evaluation Assistants</vt:lpstr>
      <vt:lpstr>Evaluation Assistants</vt:lpstr>
      <vt:lpstr>PowerPoint 演示文稿</vt:lpstr>
      <vt:lpstr>PowerPoint 演示文稿</vt:lpstr>
      <vt:lpstr>Part 2.  Evaluate the Essays on DaVinci Platform Step 2: Use Assistants to Evaluate Essays</vt:lpstr>
      <vt:lpstr>PowerPoint 演示文稿</vt:lpstr>
      <vt:lpstr>PowerPoint 演示文稿</vt:lpstr>
      <vt:lpstr>PowerPoint 演示文稿</vt:lpstr>
      <vt:lpstr>PowerPoint 演示文稿</vt:lpstr>
      <vt:lpstr>PowerPoint 演示文稿</vt:lpstr>
      <vt:lpstr>Part 2. Evaluate the Essays Using AI Models: Demo</vt:lpstr>
      <vt:lpstr>Part 3. Submit to NTU Cool</vt:lpstr>
      <vt:lpstr>Workflow</vt:lpstr>
      <vt:lpstr>Submission (NTU Cool)</vt:lpstr>
      <vt:lpstr>Quick Demonstration</vt:lpstr>
      <vt:lpstr>Quick Demonstration</vt:lpstr>
      <vt:lpstr>Grading Policy</vt:lpstr>
      <vt:lpstr>Point Distribution</vt:lpstr>
      <vt:lpstr>Grading — English Essay</vt:lpstr>
      <vt:lpstr>Grading — Mandarin Essay</vt:lpstr>
      <vt:lpstr>Important Dates</vt:lpstr>
      <vt:lpstr>Important Dates</vt:lpstr>
      <vt:lpstr>Regulations</vt:lpstr>
      <vt:lpstr>Regulations</vt:lpstr>
      <vt:lpstr>If You Have Any Questions </vt:lpstr>
      <vt:lpstr>Reminders for using DaVinci platform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GenAI HW2 都是AI的作文比賽</dc:title>
  <cp:lastModifiedBy>Microsoft Office User</cp:lastModifiedBy>
  <cp:revision>4</cp:revision>
  <dcterms:modified xsi:type="dcterms:W3CDTF">2025-01-31T11:55:56Z</dcterms:modified>
</cp:coreProperties>
</file>